
<file path=[Content_Types].xml><?xml version="1.0" encoding="utf-8"?>
<Types xmlns="http://schemas.openxmlformats.org/package/2006/content-types">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xml" ContentType="application/vnd.openxmlformats-officedocument.drawingml.chart+xml"/>
  <Override PartName="/ppt/notesSlides/notesSlide17.xml" ContentType="application/vnd.openxmlformats-officedocument.presentationml.notesSlide+xml"/>
  <Override PartName="/ppt/charts/chart2.xml" ContentType="application/vnd.openxmlformats-officedocument.drawingml.chart+xml"/>
  <Override PartName="/ppt/notesSlides/notesSlide18.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545"/>
    <p:restoredTop sz="94610"/>
  </p:normalViewPr>
  <p:slideViewPr>
    <p:cSldViewPr snapToGrid="0" snapToObjects="1">
      <p:cViewPr varScale="1">
        <p:scale>
          <a:sx n="88" d="100"/>
          <a:sy n="88" d="100"/>
        </p:scale>
        <p:origin x="176" y="9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c:style val="2"/>
  <c:chart>
    <c:title>
      <c:tx>
        <c:rich>
          <a:bodyPr/>
          <a:lstStyle/>
          <a:p>
            <a:pPr>
              <a:defRPr sz="1100" b="0" i="0" u="none" strike="noStrike">
                <a:solidFill>
                  <a:srgbClr val="0F172A"/>
                </a:solidFill>
                <a:latin typeface="Arial"/>
              </a:defRPr>
            </a:pPr>
            <a:r>
              <a:rPr lang="en-US" sz="1100" b="0" i="0" u="none" strike="noStrike">
                <a:solidFill>
                  <a:srgbClr val="0F172A"/>
                </a:solidFill>
                <a:latin typeface="Arial"/>
              </a:rPr>
              <a:t>Count of Vendors Offering Feature (Out of 17 Total)</a:t>
            </a:r>
          </a:p>
        </c:rich>
      </c:tx>
      <c:overlay val="0"/>
    </c:title>
    <c:autoTitleDeleted val="0"/>
    <c:plotArea>
      <c:layout/>
      <c:barChart>
        <c:barDir val="col"/>
        <c:grouping val="clustered"/>
        <c:varyColors val="0"/>
        <c:ser>
          <c:idx val="0"/>
          <c:order val="0"/>
          <c:tx>
            <c:strRef>
              <c:f>Sheet1!$B$1</c:f>
              <c:strCache>
                <c:ptCount val="1"/>
                <c:pt idx="0">
                  <c:v>Vendors with Feature</c:v>
                </c:pt>
              </c:strCache>
            </c:strRef>
          </c:tx>
          <c:spPr>
            <a:solidFill>
              <a:srgbClr val="1B5FA8"/>
            </a:solidFill>
            <a:effectLst/>
          </c:spPr>
          <c:invertIfNegative val="0"/>
          <c:dLbls>
            <c:numFmt formatCode="#,##0" sourceLinked="0"/>
            <c:spPr>
              <a:noFill/>
              <a:ln>
                <a:noFill/>
              </a:ln>
              <a:effectLst/>
            </c:spPr>
            <c:txPr>
              <a:bodyPr/>
              <a:lstStyle/>
              <a:p>
                <a:pPr>
                  <a:defRPr sz="1100" b="0" i="0" u="none" strike="noStrike">
                    <a:solidFill>
                      <a:srgbClr val="0F172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Enterprise
Tier</c:v>
                </c:pt>
                <c:pt idx="1">
                  <c:v>Audit
Logging</c:v>
                </c:pt>
                <c:pt idx="2">
                  <c:v>SSO /
SAML</c:v>
                </c:pt>
                <c:pt idx="3">
                  <c:v>RBAC</c:v>
                </c:pt>
                <c:pt idx="4">
                  <c:v>Multi-User
Support</c:v>
                </c:pt>
                <c:pt idx="5">
                  <c:v>Multi-Dev
Team</c:v>
                </c:pt>
                <c:pt idx="6">
                  <c:v>Compliance
Cert</c:v>
                </c:pt>
                <c:pt idx="7">
                  <c:v>On-Prem
Option</c:v>
                </c:pt>
              </c:strCache>
            </c:strRef>
          </c:cat>
          <c:val>
            <c:numRef>
              <c:f>Sheet1!$B$2:$B$9</c:f>
              <c:numCache>
                <c:formatCode>General</c:formatCode>
                <c:ptCount val="8"/>
                <c:pt idx="0">
                  <c:v>6</c:v>
                </c:pt>
                <c:pt idx="1">
                  <c:v>9</c:v>
                </c:pt>
                <c:pt idx="2">
                  <c:v>10</c:v>
                </c:pt>
                <c:pt idx="3">
                  <c:v>8</c:v>
                </c:pt>
                <c:pt idx="4">
                  <c:v>15</c:v>
                </c:pt>
                <c:pt idx="5">
                  <c:v>12</c:v>
                </c:pt>
                <c:pt idx="6">
                  <c:v>7</c:v>
                </c:pt>
                <c:pt idx="7">
                  <c:v>3</c:v>
                </c:pt>
              </c:numCache>
            </c:numRef>
          </c:val>
          <c:extLst>
            <c:ext xmlns:c16="http://schemas.microsoft.com/office/drawing/2014/chart" uri="{C3380CC4-5D6E-409C-BE32-E72D297353CC}">
              <c16:uniqueId val="{00000000-9474-5545-913D-E5FFE10E2A83}"/>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2"/>
        <c:crosses val="autoZero"/>
        <c:auto val="1"/>
        <c:lblAlgn val="ctr"/>
        <c:lblOffset val="100"/>
        <c:noMultiLvlLbl val="1"/>
      </c:catAx>
      <c:valAx>
        <c:axId val="2094734552"/>
        <c:scaling>
          <c:orientation val="minMax"/>
          <c:max val="17"/>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0F172A"/>
                </a:solidFill>
                <a:latin typeface="Arial"/>
              </a:defRPr>
            </a:pPr>
            <a:r>
              <a:rPr lang="en-US" sz="1100" b="0" i="0" u="none" strike="noStrike">
                <a:solidFill>
                  <a:srgbClr val="0F172A"/>
                </a:solidFill>
                <a:latin typeface="Arial"/>
              </a:rPr>
              <a:t>Count of Vendors Supporting Capability (Out of 17 Total)</a:t>
            </a:r>
          </a:p>
        </c:rich>
      </c:tx>
      <c:overlay val="0"/>
    </c:title>
    <c:autoTitleDeleted val="0"/>
    <c:plotArea>
      <c:layout/>
      <c:barChart>
        <c:barDir val="col"/>
        <c:grouping val="clustered"/>
        <c:varyColors val="0"/>
        <c:ser>
          <c:idx val="0"/>
          <c:order val="0"/>
          <c:tx>
            <c:strRef>
              <c:f>Sheet1!$B$1</c:f>
              <c:strCache>
                <c:ptCount val="1"/>
                <c:pt idx="0">
                  <c:v>Can Build</c:v>
                </c:pt>
              </c:strCache>
            </c:strRef>
          </c:tx>
          <c:spPr>
            <a:solidFill>
              <a:srgbClr val="0891B2"/>
            </a:solidFill>
            <a:effectLst/>
          </c:spPr>
          <c:invertIfNegative val="0"/>
          <c:dLbls>
            <c:numFmt formatCode="#,##0" sourceLinked="0"/>
            <c:spPr>
              <a:noFill/>
              <a:ln>
                <a:noFill/>
              </a:ln>
              <a:effectLst/>
            </c:spPr>
            <c:txPr>
              <a:bodyPr/>
              <a:lstStyle/>
              <a:p>
                <a:pPr>
                  <a:defRPr sz="1100" b="0" i="0" u="none" strike="noStrike">
                    <a:solidFill>
                      <a:srgbClr val="0F172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Creates HTML
Web Apps</c:v>
                </c:pt>
                <c:pt idx="1">
                  <c:v>Creates Mobile
(Native)</c:v>
                </c:pt>
                <c:pt idx="2">
                  <c:v>Creates Desktop
Apps</c:v>
                </c:pt>
                <c:pt idx="3">
                  <c:v>Full App
Deployment</c:v>
                </c:pt>
                <c:pt idx="4">
                  <c:v>Backend
Database</c:v>
                </c:pt>
                <c:pt idx="5">
                  <c:v>Code
Export</c:v>
                </c:pt>
                <c:pt idx="6">
                  <c:v>Multi-Project
Support</c:v>
                </c:pt>
                <c:pt idx="7">
                  <c:v>Gaming
Apps</c:v>
                </c:pt>
              </c:strCache>
            </c:strRef>
          </c:cat>
          <c:val>
            <c:numRef>
              <c:f>Sheet1!$B$2:$B$9</c:f>
              <c:numCache>
                <c:formatCode>General</c:formatCode>
                <c:ptCount val="8"/>
                <c:pt idx="0">
                  <c:v>17</c:v>
                </c:pt>
                <c:pt idx="1">
                  <c:v>7</c:v>
                </c:pt>
                <c:pt idx="2">
                  <c:v>14</c:v>
                </c:pt>
                <c:pt idx="3">
                  <c:v>11</c:v>
                </c:pt>
                <c:pt idx="4">
                  <c:v>15</c:v>
                </c:pt>
                <c:pt idx="5">
                  <c:v>14</c:v>
                </c:pt>
                <c:pt idx="6">
                  <c:v>17</c:v>
                </c:pt>
                <c:pt idx="7">
                  <c:v>5</c:v>
                </c:pt>
              </c:numCache>
            </c:numRef>
          </c:val>
          <c:extLst>
            <c:ext xmlns:c16="http://schemas.microsoft.com/office/drawing/2014/chart" uri="{C3380CC4-5D6E-409C-BE32-E72D297353CC}">
              <c16:uniqueId val="{00000000-7D25-2B4E-9DD6-1BF92431720C}"/>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2"/>
        <c:crosses val="autoZero"/>
        <c:auto val="1"/>
        <c:lblAlgn val="ctr"/>
        <c:lblOffset val="100"/>
        <c:noMultiLvlLbl val="1"/>
      </c:catAx>
      <c:valAx>
        <c:axId val="2094734552"/>
        <c:scaling>
          <c:orientation val="minMax"/>
          <c:max val="17"/>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0F172A"/>
                </a:solidFill>
                <a:latin typeface="Arial"/>
              </a:defRPr>
            </a:pPr>
            <a:r>
              <a:rPr lang="en-US" sz="1100" b="0" i="0" u="none" strike="noStrike">
                <a:solidFill>
                  <a:srgbClr val="0F172A"/>
                </a:solidFill>
                <a:latin typeface="Arial"/>
              </a:rPr>
              <a:t>Enterprise Readiness Tier Distribution</a:t>
            </a:r>
          </a:p>
        </c:rich>
      </c:tx>
      <c:overlay val="0"/>
    </c:title>
    <c:autoTitleDeleted val="0"/>
    <c:plotArea>
      <c:layout/>
      <c:pieChart>
        <c:varyColors val="1"/>
        <c:ser>
          <c:idx val="0"/>
          <c:order val="0"/>
          <c:tx>
            <c:strRef>
              <c:f>Sheet1!$B$1</c:f>
              <c:strCache>
                <c:ptCount val="1"/>
                <c:pt idx="0">
                  <c:v>Platforms by Tier</c:v>
                </c:pt>
              </c:strCache>
            </c:strRef>
          </c:tx>
          <c:spPr>
            <a:solidFill>
              <a:schemeClr val="accent1"/>
            </a:solidFill>
            <a:ln w="9525" cap="flat">
              <a:solidFill>
                <a:srgbClr val="F9F9F9"/>
              </a:solidFill>
              <a:prstDash val="solid"/>
              <a:round/>
            </a:ln>
            <a:effectLst/>
          </c:spPr>
          <c:dPt>
            <c:idx val="0"/>
            <c:bubble3D val="0"/>
            <c:spPr>
              <a:solidFill>
                <a:srgbClr val="16A34A"/>
              </a:solidFill>
              <a:effectLst/>
            </c:spPr>
            <c:extLst>
              <c:ext xmlns:c16="http://schemas.microsoft.com/office/drawing/2014/chart" uri="{C3380CC4-5D6E-409C-BE32-E72D297353CC}">
                <c16:uniqueId val="{00000001-0EEE-2848-B1A1-76804A3D9FB1}"/>
              </c:ext>
            </c:extLst>
          </c:dPt>
          <c:dPt>
            <c:idx val="1"/>
            <c:bubble3D val="0"/>
            <c:spPr>
              <a:solidFill>
                <a:srgbClr val="1B5FA8"/>
              </a:solidFill>
              <a:effectLst/>
            </c:spPr>
            <c:extLst>
              <c:ext xmlns:c16="http://schemas.microsoft.com/office/drawing/2014/chart" uri="{C3380CC4-5D6E-409C-BE32-E72D297353CC}">
                <c16:uniqueId val="{00000003-0EEE-2848-B1A1-76804A3D9FB1}"/>
              </c:ext>
            </c:extLst>
          </c:dPt>
          <c:dPt>
            <c:idx val="2"/>
            <c:bubble3D val="0"/>
            <c:spPr>
              <a:solidFill>
                <a:srgbClr val="F59E0B"/>
              </a:solidFill>
              <a:effectLst/>
            </c:spPr>
            <c:extLst>
              <c:ext xmlns:c16="http://schemas.microsoft.com/office/drawing/2014/chart" uri="{C3380CC4-5D6E-409C-BE32-E72D297353CC}">
                <c16:uniqueId val="{00000005-0EEE-2848-B1A1-76804A3D9FB1}"/>
              </c:ext>
            </c:extLst>
          </c:dPt>
          <c:dPt>
            <c:idx val="3"/>
            <c:bubble3D val="0"/>
            <c:spPr>
              <a:solidFill>
                <a:srgbClr val="475569"/>
              </a:solidFill>
              <a:effectLst/>
            </c:spPr>
            <c:extLst>
              <c:ext xmlns:c16="http://schemas.microsoft.com/office/drawing/2014/chart" uri="{C3380CC4-5D6E-409C-BE32-E72D297353CC}">
                <c16:uniqueId val="{00000007-0EEE-2848-B1A1-76804A3D9FB1}"/>
              </c:ext>
            </c:extLst>
          </c:dPt>
          <c:dLbls>
            <c:dLbl>
              <c:idx val="0"/>
              <c:numFmt formatCode="0%" sourceLinked="0"/>
              <c:spPr/>
              <c:txPr>
                <a:bodyPr/>
                <a:lstStyle/>
                <a:p>
                  <a:pPr>
                    <a:defRPr sz="10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0EEE-2848-B1A1-76804A3D9FB1}"/>
                </c:ext>
              </c:extLst>
            </c:dLbl>
            <c:dLbl>
              <c:idx val="1"/>
              <c:numFmt formatCode="0%" sourceLinked="0"/>
              <c:spPr/>
              <c:txPr>
                <a:bodyPr/>
                <a:lstStyle/>
                <a:p>
                  <a:pPr>
                    <a:defRPr sz="10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0EEE-2848-B1A1-76804A3D9FB1}"/>
                </c:ext>
              </c:extLst>
            </c:dLbl>
            <c:dLbl>
              <c:idx val="2"/>
              <c:numFmt formatCode="0%" sourceLinked="0"/>
              <c:spPr/>
              <c:txPr>
                <a:bodyPr/>
                <a:lstStyle/>
                <a:p>
                  <a:pPr>
                    <a:defRPr sz="10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0EEE-2848-B1A1-76804A3D9FB1}"/>
                </c:ext>
              </c:extLst>
            </c:dLbl>
            <c:dLbl>
              <c:idx val="3"/>
              <c:numFmt formatCode="0%" sourceLinked="0"/>
              <c:spPr/>
              <c:txPr>
                <a:bodyPr/>
                <a:lstStyle/>
                <a:p>
                  <a:pPr>
                    <a:defRPr sz="10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0EEE-2848-B1A1-76804A3D9FB1}"/>
                </c:ext>
              </c:extLst>
            </c:dLbl>
            <c:numFmt formatCode="0%" sourceLinked="0"/>
            <c:spPr>
              <a:noFill/>
              <a:ln>
                <a:noFill/>
              </a:ln>
              <a:effectLst/>
            </c:spPr>
            <c:txPr>
              <a:bodyPr/>
              <a:lstStyle/>
              <a:p>
                <a:pPr>
                  <a:defRPr sz="1800" b="0" i="0" u="none" strike="noStrike">
                    <a:solidFill>
                      <a:srgbClr val="000000"/>
                    </a:solidFill>
                    <a:latin typeface="Arial"/>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Sheet1!$A$2:$A$5</c:f>
              <c:strCache>
                <c:ptCount val="4"/>
                <c:pt idx="0">
                  <c:v>Tier 1: Full Enterprise</c:v>
                </c:pt>
                <c:pt idx="1">
                  <c:v>Tier 2: Growing Enterprise</c:v>
                </c:pt>
                <c:pt idx="2">
                  <c:v>Tier 3: Prototype Only</c:v>
                </c:pt>
                <c:pt idx="3">
                  <c:v>Tier 4: Open Source</c:v>
                </c:pt>
              </c:strCache>
            </c:strRef>
          </c:cat>
          <c:val>
            <c:numRef>
              <c:f>Sheet1!$B$2:$B$5</c:f>
              <c:numCache>
                <c:formatCode>General</c:formatCode>
                <c:ptCount val="4"/>
                <c:pt idx="0">
                  <c:v>6</c:v>
                </c:pt>
                <c:pt idx="1">
                  <c:v>3</c:v>
                </c:pt>
                <c:pt idx="2">
                  <c:v>6</c:v>
                </c:pt>
                <c:pt idx="3">
                  <c:v>2</c:v>
                </c:pt>
              </c:numCache>
            </c:numRef>
          </c:val>
          <c:extLst>
            <c:ext xmlns:c16="http://schemas.microsoft.com/office/drawing/2014/chart" uri="{C3380CC4-5D6E-409C-BE32-E72D297353CC}">
              <c16:uniqueId val="{00000008-0EEE-2848-B1A1-76804A3D9FB1}"/>
            </c:ext>
          </c:extLst>
        </c:ser>
        <c:dLbls>
          <c:showLegendKey val="0"/>
          <c:showVal val="0"/>
          <c:showCatName val="0"/>
          <c:showSerName val="0"/>
          <c:showPercent val="0"/>
          <c:showBubbleSize val="0"/>
          <c:showLeaderLines val="0"/>
        </c:dLbls>
        <c:firstSliceAng val="0"/>
      </c:pieChart>
      <c:spPr>
        <a:noFill/>
        <a:ln>
          <a:noFill/>
        </a:ln>
        <a:effectLst/>
      </c:spPr>
    </c:plotArea>
    <c:legend>
      <c:legendPos val="b"/>
      <c:overlay val="0"/>
      <c:txPr>
        <a:bodyPr/>
        <a:lstStyle/>
        <a:p>
          <a:pPr>
            <a:defRPr sz="900"/>
          </a:pPr>
          <a:endParaRPr lang="en-US"/>
        </a:p>
      </c:txPr>
    </c:legend>
    <c:plotVisOnly val="1"/>
    <c:dispBlanksAs val="span"/>
    <c:showDLblsOverMax val="1"/>
  </c:chart>
  <c:spPr>
    <a:solidFill>
      <a:srgbClr val="FFFFFF"/>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title>
      <c:tx>
        <c:rich>
          <a:bodyPr/>
          <a:lstStyle/>
          <a:p>
            <a:pPr>
              <a:defRPr sz="1100" b="0" i="0" u="none" strike="noStrike">
                <a:solidFill>
                  <a:srgbClr val="0F172A"/>
                </a:solidFill>
                <a:latin typeface="Arial"/>
              </a:defRPr>
            </a:pPr>
            <a:r>
              <a:rPr lang="en-US" sz="1100" b="0" i="0" u="none" strike="noStrike">
                <a:solidFill>
                  <a:srgbClr val="0F172A"/>
                </a:solidFill>
                <a:latin typeface="Arial"/>
              </a:rPr>
              <a:t>Pricing Model Distribution (17 Vendors)</a:t>
            </a:r>
          </a:p>
        </c:rich>
      </c:tx>
      <c:overlay val="0"/>
    </c:title>
    <c:autoTitleDeleted val="0"/>
    <c:plotArea>
      <c:layout/>
      <c:barChart>
        <c:barDir val="bar"/>
        <c:grouping val="clustered"/>
        <c:varyColors val="0"/>
        <c:ser>
          <c:idx val="0"/>
          <c:order val="0"/>
          <c:tx>
            <c:strRef>
              <c:f>Sheet1!$B$1</c:f>
              <c:strCache>
                <c:ptCount val="1"/>
                <c:pt idx="0">
                  <c:v>Pricing Model</c:v>
                </c:pt>
              </c:strCache>
            </c:strRef>
          </c:tx>
          <c:spPr>
            <a:solidFill>
              <a:srgbClr val="1A3461"/>
            </a:solidFill>
            <a:effectLst/>
          </c:spPr>
          <c:invertIfNegative val="0"/>
          <c:dLbls>
            <c:numFmt formatCode="#,##0" sourceLinked="0"/>
            <c:spPr>
              <a:noFill/>
              <a:ln>
                <a:noFill/>
              </a:ln>
              <a:effectLst/>
            </c:spPr>
            <c:txPr>
              <a:bodyPr/>
              <a:lstStyle/>
              <a:p>
                <a:pPr>
                  <a:defRPr sz="1000" b="0" i="0" u="none" strike="noStrike">
                    <a:solidFill>
                      <a:srgbClr val="0F172A"/>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Subscription
(Monthly)</c:v>
                </c:pt>
                <c:pt idx="1">
                  <c:v>Freemium
(Free tier exists)</c:v>
                </c:pt>
                <c:pt idx="2">
                  <c:v>Enterprise
Custom</c:v>
                </c:pt>
                <c:pt idx="3">
                  <c:v>One-Time
Fee</c:v>
                </c:pt>
                <c:pt idx="4">
                  <c:v>Open Source
(Free)</c:v>
                </c:pt>
              </c:strCache>
            </c:strRef>
          </c:cat>
          <c:val>
            <c:numRef>
              <c:f>Sheet1!$B$2:$B$6</c:f>
              <c:numCache>
                <c:formatCode>General</c:formatCode>
                <c:ptCount val="5"/>
                <c:pt idx="0">
                  <c:v>15</c:v>
                </c:pt>
                <c:pt idx="1">
                  <c:v>13</c:v>
                </c:pt>
                <c:pt idx="2">
                  <c:v>11</c:v>
                </c:pt>
                <c:pt idx="3">
                  <c:v>1</c:v>
                </c:pt>
                <c:pt idx="4">
                  <c:v>2</c:v>
                </c:pt>
              </c:numCache>
            </c:numRef>
          </c:val>
          <c:extLst>
            <c:ext xmlns:c16="http://schemas.microsoft.com/office/drawing/2014/chart" uri="{C3380CC4-5D6E-409C-BE32-E72D297353CC}">
              <c16:uniqueId val="{00000000-ACD4-024D-847D-011469B50B1B}"/>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2"/>
        <c:crosses val="autoZero"/>
        <c:auto val="1"/>
        <c:lblAlgn val="ctr"/>
        <c:lblOffset val="100"/>
        <c:noMultiLvlLbl val="1"/>
      </c:catAx>
      <c:valAx>
        <c:axId val="2094734552"/>
        <c:scaling>
          <c:orientation val="minMax"/>
          <c:max val="17"/>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475569"/>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FFFFFF"/>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80393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chart" Target="../charts/char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1F3C"/>
        </a:solidFill>
        <a:effectLst/>
      </p:bgPr>
    </p:bg>
    <p:spTree>
      <p:nvGrpSpPr>
        <p:cNvPr id="1" name=""/>
        <p:cNvGrpSpPr/>
        <p:nvPr/>
      </p:nvGrpSpPr>
      <p:grpSpPr>
        <a:xfrm>
          <a:off x="0" y="0"/>
          <a:ext cx="0" cy="0"/>
          <a:chOff x="0" y="0"/>
          <a:chExt cx="0" cy="0"/>
        </a:xfrm>
      </p:grpSpPr>
      <p:sp>
        <p:nvSpPr>
          <p:cNvPr id="2" name="Shape 0"/>
          <p:cNvSpPr/>
          <p:nvPr/>
        </p:nvSpPr>
        <p:spPr>
          <a:xfrm>
            <a:off x="0" y="0"/>
            <a:ext cx="457200" cy="5143500"/>
          </a:xfrm>
          <a:prstGeom prst="rect">
            <a:avLst/>
          </a:prstGeom>
          <a:solidFill>
            <a:srgbClr val="F59E0B"/>
          </a:solidFill>
          <a:ln/>
        </p:spPr>
        <p:txBody>
          <a:bodyPr/>
          <a:lstStyle/>
          <a:p>
            <a:endParaRPr lang="en-US"/>
          </a:p>
        </p:txBody>
      </p:sp>
      <p:sp>
        <p:nvSpPr>
          <p:cNvPr id="3" name="Shape 1"/>
          <p:cNvSpPr/>
          <p:nvPr/>
        </p:nvSpPr>
        <p:spPr>
          <a:xfrm>
            <a:off x="457200" y="0"/>
            <a:ext cx="54864" cy="5143500"/>
          </a:xfrm>
          <a:prstGeom prst="rect">
            <a:avLst/>
          </a:prstGeom>
          <a:solidFill>
            <a:srgbClr val="0891B2"/>
          </a:solidFill>
          <a:ln/>
        </p:spPr>
        <p:txBody>
          <a:bodyPr/>
          <a:lstStyle/>
          <a:p>
            <a:endParaRPr lang="en-US"/>
          </a:p>
        </p:txBody>
      </p:sp>
      <p:sp>
        <p:nvSpPr>
          <p:cNvPr id="4" name="Shape 2"/>
          <p:cNvSpPr/>
          <p:nvPr/>
        </p:nvSpPr>
        <p:spPr>
          <a:xfrm>
            <a:off x="6583680" y="0"/>
            <a:ext cx="2560320" cy="5143500"/>
          </a:xfrm>
          <a:prstGeom prst="rect">
            <a:avLst/>
          </a:prstGeom>
          <a:solidFill>
            <a:srgbClr val="1A3461"/>
          </a:solidFill>
          <a:ln/>
        </p:spPr>
        <p:txBody>
          <a:bodyPr/>
          <a:lstStyle/>
          <a:p>
            <a:endParaRPr lang="en-US"/>
          </a:p>
        </p:txBody>
      </p:sp>
      <p:sp>
        <p:nvSpPr>
          <p:cNvPr id="5" name="Text 3"/>
          <p:cNvSpPr/>
          <p:nvPr/>
        </p:nvSpPr>
        <p:spPr>
          <a:xfrm>
            <a:off x="777240" y="548640"/>
            <a:ext cx="5486400" cy="457200"/>
          </a:xfrm>
          <a:prstGeom prst="rect">
            <a:avLst/>
          </a:prstGeom>
          <a:noFill/>
          <a:ln/>
        </p:spPr>
        <p:txBody>
          <a:bodyPr wrap="square" lIns="0" tIns="0" rIns="0" bIns="0" rtlCol="0" anchor="ctr"/>
          <a:lstStyle/>
          <a:p>
            <a:pPr marL="0" indent="0">
              <a:buNone/>
            </a:pPr>
            <a:r>
              <a:rPr lang="en-US" sz="1200" b="1" kern="0" spc="600" dirty="0">
                <a:solidFill>
                  <a:srgbClr val="F59E0B"/>
                </a:solidFill>
              </a:rPr>
              <a:t>VIBIN LABS</a:t>
            </a:r>
            <a:endParaRPr lang="en-US" sz="1200" dirty="0"/>
          </a:p>
        </p:txBody>
      </p:sp>
      <p:sp>
        <p:nvSpPr>
          <p:cNvPr id="6" name="Text 4"/>
          <p:cNvSpPr/>
          <p:nvPr/>
        </p:nvSpPr>
        <p:spPr>
          <a:xfrm>
            <a:off x="777240" y="548640"/>
            <a:ext cx="5486400" cy="457200"/>
          </a:xfrm>
          <a:prstGeom prst="rect">
            <a:avLst/>
          </a:prstGeom>
          <a:noFill/>
          <a:ln/>
        </p:spPr>
        <p:txBody>
          <a:bodyPr wrap="square" lIns="0" tIns="0" rIns="0" bIns="0" rtlCol="0" anchor="ctr"/>
          <a:lstStyle/>
          <a:p>
            <a:pPr marL="0" indent="0" algn="r">
              <a:buNone/>
            </a:pPr>
            <a:r>
              <a:rPr lang="en-US" sz="1200" b="1" kern="0" spc="600" dirty="0">
                <a:solidFill>
                  <a:srgbClr val="8BA5C5"/>
                </a:solidFill>
              </a:rPr>
              <a:t>RESEARCH</a:t>
            </a:r>
            <a:endParaRPr lang="en-US" sz="1200" dirty="0"/>
          </a:p>
        </p:txBody>
      </p:sp>
      <p:sp>
        <p:nvSpPr>
          <p:cNvPr id="7" name="Text 5"/>
          <p:cNvSpPr/>
          <p:nvPr/>
        </p:nvSpPr>
        <p:spPr>
          <a:xfrm>
            <a:off x="777240" y="1005840"/>
            <a:ext cx="5577840" cy="2743200"/>
          </a:xfrm>
          <a:prstGeom prst="rect">
            <a:avLst/>
          </a:prstGeom>
          <a:noFill/>
          <a:ln/>
        </p:spPr>
        <p:txBody>
          <a:bodyPr wrap="square" lIns="0" tIns="0" rIns="0" bIns="0" rtlCol="0" anchor="t"/>
          <a:lstStyle/>
          <a:p>
            <a:pPr marL="0" indent="0">
              <a:buNone/>
            </a:pPr>
            <a:r>
              <a:rPr lang="en-US" sz="4200" b="1" dirty="0">
                <a:solidFill>
                  <a:srgbClr val="FFFFFF"/>
                </a:solidFill>
              </a:rPr>
              <a:t>Enterprise Class</a:t>
            </a:r>
            <a:endParaRPr lang="en-US" sz="4200" dirty="0"/>
          </a:p>
          <a:p>
            <a:pPr marL="0" indent="0">
              <a:buNone/>
            </a:pPr>
            <a:r>
              <a:rPr lang="en-US" sz="4200" b="1" dirty="0">
                <a:solidFill>
                  <a:srgbClr val="FFFFFF"/>
                </a:solidFill>
              </a:rPr>
              <a:t>Vibe Coding</a:t>
            </a:r>
            <a:endParaRPr lang="en-US" sz="4200" dirty="0"/>
          </a:p>
          <a:p>
            <a:pPr marL="0" indent="0">
              <a:buNone/>
            </a:pPr>
            <a:r>
              <a:rPr lang="en-US" sz="4200" b="1" dirty="0">
                <a:solidFill>
                  <a:srgbClr val="FFFFFF"/>
                </a:solidFill>
              </a:rPr>
              <a:t>Market Outlook</a:t>
            </a:r>
            <a:endParaRPr lang="en-US" sz="4200" dirty="0"/>
          </a:p>
        </p:txBody>
      </p:sp>
      <p:sp>
        <p:nvSpPr>
          <p:cNvPr id="8" name="Text 6"/>
          <p:cNvSpPr/>
          <p:nvPr/>
        </p:nvSpPr>
        <p:spPr>
          <a:xfrm>
            <a:off x="777240" y="3566160"/>
            <a:ext cx="5577840" cy="731520"/>
          </a:xfrm>
          <a:prstGeom prst="rect">
            <a:avLst/>
          </a:prstGeom>
          <a:noFill/>
          <a:ln/>
        </p:spPr>
        <p:txBody>
          <a:bodyPr wrap="square" lIns="0" tIns="0" rIns="0" bIns="0" rtlCol="0" anchor="t"/>
          <a:lstStyle/>
          <a:p>
            <a:pPr marL="0" indent="0">
              <a:buNone/>
            </a:pPr>
            <a:r>
              <a:rPr lang="en-US" sz="1400" dirty="0">
                <a:solidFill>
                  <a:srgbClr val="AABDD4"/>
                </a:solidFill>
              </a:rPr>
              <a:t>A Comprehensive Competitive Intelligence Study on</a:t>
            </a:r>
            <a:endParaRPr lang="en-US" sz="1400" dirty="0"/>
          </a:p>
          <a:p>
            <a:pPr marL="0" indent="0">
              <a:buNone/>
            </a:pPr>
            <a:r>
              <a:rPr lang="en-US" sz="1400" dirty="0">
                <a:solidFill>
                  <a:srgbClr val="AABDD4"/>
                </a:solidFill>
              </a:rPr>
              <a:t>AI-Powered Development Platforms</a:t>
            </a:r>
            <a:endParaRPr lang="en-US" sz="1400" dirty="0"/>
          </a:p>
        </p:txBody>
      </p:sp>
      <p:sp>
        <p:nvSpPr>
          <p:cNvPr id="9" name="Text 7"/>
          <p:cNvSpPr/>
          <p:nvPr/>
        </p:nvSpPr>
        <p:spPr>
          <a:xfrm>
            <a:off x="6766560" y="914400"/>
            <a:ext cx="2194560" cy="274320"/>
          </a:xfrm>
          <a:prstGeom prst="rect">
            <a:avLst/>
          </a:prstGeom>
          <a:noFill/>
          <a:ln/>
        </p:spPr>
        <p:txBody>
          <a:bodyPr wrap="square" lIns="0" tIns="0" rIns="0" bIns="0" rtlCol="0" anchor="ctr"/>
          <a:lstStyle/>
          <a:p>
            <a:pPr marL="0" indent="0">
              <a:buNone/>
            </a:pPr>
            <a:r>
              <a:rPr lang="en-US" sz="800" kern="0" spc="400" dirty="0">
                <a:solidFill>
                  <a:srgbClr val="F59E0B"/>
                </a:solidFill>
              </a:rPr>
              <a:t>REPORT DATE</a:t>
            </a:r>
            <a:endParaRPr lang="en-US" sz="800" dirty="0"/>
          </a:p>
        </p:txBody>
      </p:sp>
      <p:sp>
        <p:nvSpPr>
          <p:cNvPr id="10" name="Text 8"/>
          <p:cNvSpPr/>
          <p:nvPr/>
        </p:nvSpPr>
        <p:spPr>
          <a:xfrm>
            <a:off x="6766560" y="1170432"/>
            <a:ext cx="2194560" cy="292608"/>
          </a:xfrm>
          <a:prstGeom prst="rect">
            <a:avLst/>
          </a:prstGeom>
          <a:noFill/>
          <a:ln/>
        </p:spPr>
        <p:txBody>
          <a:bodyPr wrap="square" lIns="0" tIns="0" rIns="0" bIns="0" rtlCol="0" anchor="ctr"/>
          <a:lstStyle/>
          <a:p>
            <a:pPr marL="0" indent="0">
              <a:buNone/>
            </a:pPr>
            <a:r>
              <a:rPr lang="en-US" sz="1200" b="1" dirty="0">
                <a:solidFill>
                  <a:srgbClr val="FFFFFF"/>
                </a:solidFill>
              </a:rPr>
              <a:t>March 2026</a:t>
            </a:r>
            <a:endParaRPr lang="en-US" sz="1200" dirty="0"/>
          </a:p>
        </p:txBody>
      </p:sp>
      <p:sp>
        <p:nvSpPr>
          <p:cNvPr id="11" name="Text 9"/>
          <p:cNvSpPr/>
          <p:nvPr/>
        </p:nvSpPr>
        <p:spPr>
          <a:xfrm>
            <a:off x="6766560" y="1737360"/>
            <a:ext cx="2194560" cy="274320"/>
          </a:xfrm>
          <a:prstGeom prst="rect">
            <a:avLst/>
          </a:prstGeom>
          <a:noFill/>
          <a:ln/>
        </p:spPr>
        <p:txBody>
          <a:bodyPr wrap="square" lIns="0" tIns="0" rIns="0" bIns="0" rtlCol="0" anchor="ctr"/>
          <a:lstStyle/>
          <a:p>
            <a:pPr marL="0" indent="0">
              <a:buNone/>
            </a:pPr>
            <a:r>
              <a:rPr lang="en-US" sz="800" kern="0" spc="400" dirty="0">
                <a:solidFill>
                  <a:srgbClr val="F59E0B"/>
                </a:solidFill>
              </a:rPr>
              <a:t>VENDORS COVERED</a:t>
            </a:r>
            <a:endParaRPr lang="en-US" sz="800" dirty="0"/>
          </a:p>
        </p:txBody>
      </p:sp>
      <p:sp>
        <p:nvSpPr>
          <p:cNvPr id="12" name="Text 10"/>
          <p:cNvSpPr/>
          <p:nvPr/>
        </p:nvSpPr>
        <p:spPr>
          <a:xfrm>
            <a:off x="6766560" y="1993392"/>
            <a:ext cx="2194560" cy="457200"/>
          </a:xfrm>
          <a:prstGeom prst="rect">
            <a:avLst/>
          </a:prstGeom>
          <a:noFill/>
          <a:ln/>
        </p:spPr>
        <p:txBody>
          <a:bodyPr wrap="square" lIns="0" tIns="0" rIns="0" bIns="0" rtlCol="0" anchor="ctr"/>
          <a:lstStyle/>
          <a:p>
            <a:pPr marL="0" indent="0">
              <a:buNone/>
            </a:pPr>
            <a:r>
              <a:rPr lang="en-US" sz="3000" b="1" dirty="0">
                <a:solidFill>
                  <a:srgbClr val="FFFFFF"/>
                </a:solidFill>
              </a:rPr>
              <a:t>17</a:t>
            </a:r>
            <a:endParaRPr lang="en-US" sz="3000" dirty="0"/>
          </a:p>
        </p:txBody>
      </p:sp>
      <p:sp>
        <p:nvSpPr>
          <p:cNvPr id="13" name="Text 11"/>
          <p:cNvSpPr/>
          <p:nvPr/>
        </p:nvSpPr>
        <p:spPr>
          <a:xfrm>
            <a:off x="6766560" y="2606040"/>
            <a:ext cx="2194560" cy="274320"/>
          </a:xfrm>
          <a:prstGeom prst="rect">
            <a:avLst/>
          </a:prstGeom>
          <a:noFill/>
          <a:ln/>
        </p:spPr>
        <p:txBody>
          <a:bodyPr wrap="square" lIns="0" tIns="0" rIns="0" bIns="0" rtlCol="0" anchor="ctr"/>
          <a:lstStyle/>
          <a:p>
            <a:pPr marL="0" indent="0">
              <a:buNone/>
            </a:pPr>
            <a:r>
              <a:rPr lang="en-US" sz="800" kern="0" spc="400" dirty="0">
                <a:solidFill>
                  <a:srgbClr val="F59E0B"/>
                </a:solidFill>
              </a:rPr>
              <a:t>CATEGORIES</a:t>
            </a:r>
            <a:endParaRPr lang="en-US" sz="800" dirty="0"/>
          </a:p>
        </p:txBody>
      </p:sp>
      <p:sp>
        <p:nvSpPr>
          <p:cNvPr id="14" name="Text 12"/>
          <p:cNvSpPr/>
          <p:nvPr/>
        </p:nvSpPr>
        <p:spPr>
          <a:xfrm>
            <a:off x="6766560" y="2862072"/>
            <a:ext cx="2194560" cy="292608"/>
          </a:xfrm>
          <a:prstGeom prst="rect">
            <a:avLst/>
          </a:prstGeom>
          <a:noFill/>
          <a:ln/>
        </p:spPr>
        <p:txBody>
          <a:bodyPr wrap="square" lIns="0" tIns="0" rIns="0" bIns="0" rtlCol="0" anchor="ctr"/>
          <a:lstStyle/>
          <a:p>
            <a:pPr marL="0" indent="0">
              <a:buNone/>
            </a:pPr>
            <a:r>
              <a:rPr lang="en-US" sz="1200" b="1" dirty="0">
                <a:solidFill>
                  <a:srgbClr val="FFFFFF"/>
                </a:solidFill>
              </a:rPr>
              <a:t>3 Segments</a:t>
            </a:r>
            <a:endParaRPr lang="en-US" sz="1200" dirty="0"/>
          </a:p>
        </p:txBody>
      </p:sp>
      <p:sp>
        <p:nvSpPr>
          <p:cNvPr id="15" name="Text 13"/>
          <p:cNvSpPr/>
          <p:nvPr/>
        </p:nvSpPr>
        <p:spPr>
          <a:xfrm>
            <a:off x="6766560" y="3474720"/>
            <a:ext cx="2194560" cy="274320"/>
          </a:xfrm>
          <a:prstGeom prst="rect">
            <a:avLst/>
          </a:prstGeom>
          <a:noFill/>
          <a:ln/>
        </p:spPr>
        <p:txBody>
          <a:bodyPr wrap="square" lIns="0" tIns="0" rIns="0" bIns="0" rtlCol="0" anchor="ctr"/>
          <a:lstStyle/>
          <a:p>
            <a:pPr marL="0" indent="0">
              <a:buNone/>
            </a:pPr>
            <a:r>
              <a:rPr lang="en-US" sz="800" kern="0" spc="400" dirty="0">
                <a:solidFill>
                  <a:srgbClr val="F59E0B"/>
                </a:solidFill>
              </a:rPr>
              <a:t>CLASSIFICATION</a:t>
            </a:r>
            <a:endParaRPr lang="en-US" sz="800" dirty="0"/>
          </a:p>
        </p:txBody>
      </p:sp>
      <p:sp>
        <p:nvSpPr>
          <p:cNvPr id="16" name="Text 14"/>
          <p:cNvSpPr/>
          <p:nvPr/>
        </p:nvSpPr>
        <p:spPr>
          <a:xfrm>
            <a:off x="6766560" y="3730752"/>
            <a:ext cx="2194560" cy="292608"/>
          </a:xfrm>
          <a:prstGeom prst="rect">
            <a:avLst/>
          </a:prstGeom>
          <a:noFill/>
          <a:ln/>
        </p:spPr>
        <p:txBody>
          <a:bodyPr wrap="square" lIns="0" tIns="0" rIns="0" bIns="0" rtlCol="0" anchor="ctr"/>
          <a:lstStyle/>
          <a:p>
            <a:pPr marL="0" indent="0">
              <a:buNone/>
            </a:pPr>
            <a:r>
              <a:rPr lang="en-US" sz="1100" b="1" dirty="0">
                <a:solidFill>
                  <a:srgbClr val="FF8A80"/>
                </a:solidFill>
              </a:rPr>
              <a:t>CONFIDENTIAL</a:t>
            </a:r>
            <a:endParaRPr lang="en-US" sz="1100" dirty="0"/>
          </a:p>
        </p:txBody>
      </p:sp>
      <p:sp>
        <p:nvSpPr>
          <p:cNvPr id="17" name="Shape 15"/>
          <p:cNvSpPr/>
          <p:nvPr/>
        </p:nvSpPr>
        <p:spPr>
          <a:xfrm>
            <a:off x="0" y="4892040"/>
            <a:ext cx="9144000" cy="251460"/>
          </a:xfrm>
          <a:prstGeom prst="rect">
            <a:avLst/>
          </a:prstGeom>
          <a:solidFill>
            <a:srgbClr val="0D1F3C"/>
          </a:solidFill>
          <a:ln/>
        </p:spPr>
        <p:txBody>
          <a:bodyPr/>
          <a:lstStyle/>
          <a:p>
            <a:endParaRPr lang="en-US"/>
          </a:p>
        </p:txBody>
      </p:sp>
      <p:sp>
        <p:nvSpPr>
          <p:cNvPr id="18" name="Text 16"/>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9" name="Text 17"/>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 / 35</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05  |  Enterprise Readiness Tier Classification</a:t>
            </a:r>
            <a:endParaRPr lang="en-US" sz="2000" dirty="0"/>
          </a:p>
        </p:txBody>
      </p:sp>
      <p:sp>
        <p:nvSpPr>
          <p:cNvPr id="5" name="Shape 3"/>
          <p:cNvSpPr/>
          <p:nvPr/>
        </p:nvSpPr>
        <p:spPr>
          <a:xfrm>
            <a:off x="365760" y="804672"/>
            <a:ext cx="8412480" cy="91440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804672"/>
            <a:ext cx="1051560" cy="914400"/>
          </a:xfrm>
          <a:prstGeom prst="rect">
            <a:avLst/>
          </a:prstGeom>
          <a:solidFill>
            <a:srgbClr val="16A34A"/>
          </a:solidFill>
          <a:ln/>
        </p:spPr>
        <p:txBody>
          <a:bodyPr/>
          <a:lstStyle/>
          <a:p>
            <a:endParaRPr lang="en-US"/>
          </a:p>
        </p:txBody>
      </p:sp>
      <p:sp>
        <p:nvSpPr>
          <p:cNvPr id="7" name="Text 5"/>
          <p:cNvSpPr/>
          <p:nvPr/>
        </p:nvSpPr>
        <p:spPr>
          <a:xfrm>
            <a:off x="365760" y="850392"/>
            <a:ext cx="1051560" cy="347472"/>
          </a:xfrm>
          <a:prstGeom prst="rect">
            <a:avLst/>
          </a:prstGeom>
          <a:noFill/>
          <a:ln/>
        </p:spPr>
        <p:txBody>
          <a:bodyPr wrap="square" lIns="0" tIns="0" rIns="0" bIns="0" rtlCol="0" anchor="ctr"/>
          <a:lstStyle/>
          <a:p>
            <a:pPr marL="0" indent="0" algn="ctr">
              <a:buNone/>
            </a:pPr>
            <a:r>
              <a:rPr lang="en-US" sz="1200" b="1" dirty="0">
                <a:solidFill>
                  <a:srgbClr val="FFFFFF"/>
                </a:solidFill>
              </a:rPr>
              <a:t>TIER 1</a:t>
            </a:r>
            <a:endParaRPr lang="en-US" sz="1200" dirty="0"/>
          </a:p>
        </p:txBody>
      </p:sp>
      <p:sp>
        <p:nvSpPr>
          <p:cNvPr id="8" name="Text 6"/>
          <p:cNvSpPr/>
          <p:nvPr/>
        </p:nvSpPr>
        <p:spPr>
          <a:xfrm>
            <a:off x="365760" y="1298448"/>
            <a:ext cx="1051560" cy="329184"/>
          </a:xfrm>
          <a:prstGeom prst="rect">
            <a:avLst/>
          </a:prstGeom>
          <a:noFill/>
          <a:ln/>
        </p:spPr>
        <p:txBody>
          <a:bodyPr wrap="square" lIns="0" tIns="0" rIns="0" bIns="0" rtlCol="0" anchor="ctr"/>
          <a:lstStyle/>
          <a:p>
            <a:pPr marL="0" indent="0" algn="ctr">
              <a:buNone/>
            </a:pPr>
            <a:r>
              <a:rPr lang="en-US" sz="850" dirty="0">
                <a:solidFill>
                  <a:srgbClr val="FFFFFF"/>
                </a:solidFill>
              </a:rPr>
              <a:t>Full Enterprise</a:t>
            </a:r>
            <a:endParaRPr lang="en-US" sz="850" dirty="0"/>
          </a:p>
        </p:txBody>
      </p:sp>
      <p:sp>
        <p:nvSpPr>
          <p:cNvPr id="9" name="Text 7"/>
          <p:cNvSpPr/>
          <p:nvPr/>
        </p:nvSpPr>
        <p:spPr>
          <a:xfrm>
            <a:off x="1536192" y="859536"/>
            <a:ext cx="7040880" cy="237744"/>
          </a:xfrm>
          <a:prstGeom prst="rect">
            <a:avLst/>
          </a:prstGeom>
          <a:noFill/>
          <a:ln/>
        </p:spPr>
        <p:txBody>
          <a:bodyPr wrap="square" lIns="0" tIns="0" rIns="0" bIns="0" rtlCol="0" anchor="ctr"/>
          <a:lstStyle/>
          <a:p>
            <a:pPr marL="0" indent="0">
              <a:buNone/>
            </a:pPr>
            <a:r>
              <a:rPr lang="en-US" sz="950" b="1" dirty="0">
                <a:solidFill>
                  <a:srgbClr val="16A34A"/>
                </a:solidFill>
              </a:rPr>
              <a:t>VENDORS: MS Copilot · GitHub Copilot · Gemini/GCP · ChatGPT Enterprise · v0 by Vercel · Claude Code</a:t>
            </a:r>
            <a:endParaRPr lang="en-US" sz="950" dirty="0"/>
          </a:p>
        </p:txBody>
      </p:sp>
      <p:sp>
        <p:nvSpPr>
          <p:cNvPr id="10" name="Text 8"/>
          <p:cNvSpPr/>
          <p:nvPr/>
        </p:nvSpPr>
        <p:spPr>
          <a:xfrm>
            <a:off x="1536192" y="1115568"/>
            <a:ext cx="7040880" cy="502920"/>
          </a:xfrm>
          <a:prstGeom prst="rect">
            <a:avLst/>
          </a:prstGeom>
          <a:noFill/>
          <a:ln/>
        </p:spPr>
        <p:txBody>
          <a:bodyPr wrap="square" lIns="0" tIns="0" rIns="0" bIns="0" rtlCol="0" anchor="ctr"/>
          <a:lstStyle/>
          <a:p>
            <a:pPr marL="0" indent="0">
              <a:buNone/>
            </a:pPr>
            <a:r>
              <a:rPr lang="en-US" sz="900" dirty="0">
                <a:solidFill>
                  <a:srgbClr val="334155"/>
                </a:solidFill>
              </a:rPr>
              <a:t>SOC 2 certified · SAML/SSO · RBAC · Real audit logs · Compliance certs · Admin dashboards · SLA commitments</a:t>
            </a:r>
            <a:endParaRPr lang="en-US" sz="900" dirty="0"/>
          </a:p>
        </p:txBody>
      </p:sp>
      <p:sp>
        <p:nvSpPr>
          <p:cNvPr id="11" name="Shape 9"/>
          <p:cNvSpPr/>
          <p:nvPr/>
        </p:nvSpPr>
        <p:spPr>
          <a:xfrm>
            <a:off x="365760" y="1828800"/>
            <a:ext cx="8412480" cy="91440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365760" y="1828800"/>
            <a:ext cx="1051560" cy="914400"/>
          </a:xfrm>
          <a:prstGeom prst="rect">
            <a:avLst/>
          </a:prstGeom>
          <a:solidFill>
            <a:srgbClr val="1B5FA8"/>
          </a:solidFill>
          <a:ln/>
        </p:spPr>
        <p:txBody>
          <a:bodyPr/>
          <a:lstStyle/>
          <a:p>
            <a:endParaRPr lang="en-US"/>
          </a:p>
        </p:txBody>
      </p:sp>
      <p:sp>
        <p:nvSpPr>
          <p:cNvPr id="13" name="Text 11"/>
          <p:cNvSpPr/>
          <p:nvPr/>
        </p:nvSpPr>
        <p:spPr>
          <a:xfrm>
            <a:off x="365760" y="1874520"/>
            <a:ext cx="1051560" cy="347472"/>
          </a:xfrm>
          <a:prstGeom prst="rect">
            <a:avLst/>
          </a:prstGeom>
          <a:noFill/>
          <a:ln/>
        </p:spPr>
        <p:txBody>
          <a:bodyPr wrap="square" lIns="0" tIns="0" rIns="0" bIns="0" rtlCol="0" anchor="ctr"/>
          <a:lstStyle/>
          <a:p>
            <a:pPr marL="0" indent="0" algn="ctr">
              <a:buNone/>
            </a:pPr>
            <a:r>
              <a:rPr lang="en-US" sz="1200" b="1" dirty="0">
                <a:solidFill>
                  <a:srgbClr val="FFFFFF"/>
                </a:solidFill>
              </a:rPr>
              <a:t>TIER 2</a:t>
            </a:r>
            <a:endParaRPr lang="en-US" sz="1200" dirty="0"/>
          </a:p>
        </p:txBody>
      </p:sp>
      <p:sp>
        <p:nvSpPr>
          <p:cNvPr id="14" name="Text 12"/>
          <p:cNvSpPr/>
          <p:nvPr/>
        </p:nvSpPr>
        <p:spPr>
          <a:xfrm>
            <a:off x="365760" y="2322576"/>
            <a:ext cx="1051560" cy="329184"/>
          </a:xfrm>
          <a:prstGeom prst="rect">
            <a:avLst/>
          </a:prstGeom>
          <a:noFill/>
          <a:ln/>
        </p:spPr>
        <p:txBody>
          <a:bodyPr wrap="square" lIns="0" tIns="0" rIns="0" bIns="0" rtlCol="0" anchor="ctr"/>
          <a:lstStyle/>
          <a:p>
            <a:pPr marL="0" indent="0" algn="ctr">
              <a:buNone/>
            </a:pPr>
            <a:r>
              <a:rPr lang="en-US" sz="850" dirty="0">
                <a:solidFill>
                  <a:srgbClr val="FFFFFF"/>
                </a:solidFill>
              </a:rPr>
              <a:t>Growing Enterprise</a:t>
            </a:r>
            <a:endParaRPr lang="en-US" sz="850" dirty="0"/>
          </a:p>
        </p:txBody>
      </p:sp>
      <p:sp>
        <p:nvSpPr>
          <p:cNvPr id="15" name="Text 13"/>
          <p:cNvSpPr/>
          <p:nvPr/>
        </p:nvSpPr>
        <p:spPr>
          <a:xfrm>
            <a:off x="1536192" y="1883664"/>
            <a:ext cx="7040880" cy="237744"/>
          </a:xfrm>
          <a:prstGeom prst="rect">
            <a:avLst/>
          </a:prstGeom>
          <a:noFill/>
          <a:ln/>
        </p:spPr>
        <p:txBody>
          <a:bodyPr wrap="square" lIns="0" tIns="0" rIns="0" bIns="0" rtlCol="0" anchor="ctr"/>
          <a:lstStyle/>
          <a:p>
            <a:pPr marL="0" indent="0">
              <a:buNone/>
            </a:pPr>
            <a:r>
              <a:rPr lang="en-US" sz="950" b="1" dirty="0">
                <a:solidFill>
                  <a:srgbClr val="1B5FA8"/>
                </a:solidFill>
              </a:rPr>
              <a:t>VENDORS: Cursor · Replit · Windsurf</a:t>
            </a:r>
            <a:endParaRPr lang="en-US" sz="950" dirty="0"/>
          </a:p>
        </p:txBody>
      </p:sp>
      <p:sp>
        <p:nvSpPr>
          <p:cNvPr id="16" name="Text 14"/>
          <p:cNvSpPr/>
          <p:nvPr/>
        </p:nvSpPr>
        <p:spPr>
          <a:xfrm>
            <a:off x="1536192" y="2139696"/>
            <a:ext cx="7040880" cy="502920"/>
          </a:xfrm>
          <a:prstGeom prst="rect">
            <a:avLst/>
          </a:prstGeom>
          <a:noFill/>
          <a:ln/>
        </p:spPr>
        <p:txBody>
          <a:bodyPr wrap="square" lIns="0" tIns="0" rIns="0" bIns="0" rtlCol="0" anchor="ctr"/>
          <a:lstStyle/>
          <a:p>
            <a:pPr marL="0" indent="0">
              <a:buNone/>
            </a:pPr>
            <a:r>
              <a:rPr lang="en-US" sz="900" dirty="0">
                <a:solidFill>
                  <a:srgbClr val="334155"/>
                </a:solidFill>
              </a:rPr>
              <a:t>SOC 2 partial or in progress · SSO available · Team RBAC · Audit logs on higher tiers · Active enterprise roadmap</a:t>
            </a:r>
            <a:endParaRPr lang="en-US" sz="900" dirty="0"/>
          </a:p>
        </p:txBody>
      </p:sp>
      <p:sp>
        <p:nvSpPr>
          <p:cNvPr id="17" name="Shape 15"/>
          <p:cNvSpPr/>
          <p:nvPr/>
        </p:nvSpPr>
        <p:spPr>
          <a:xfrm>
            <a:off x="365760" y="2852928"/>
            <a:ext cx="8412480" cy="91440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365760" y="2852928"/>
            <a:ext cx="1051560" cy="914400"/>
          </a:xfrm>
          <a:prstGeom prst="rect">
            <a:avLst/>
          </a:prstGeom>
          <a:solidFill>
            <a:srgbClr val="F59E0B"/>
          </a:solidFill>
          <a:ln/>
        </p:spPr>
        <p:txBody>
          <a:bodyPr/>
          <a:lstStyle/>
          <a:p>
            <a:endParaRPr lang="en-US"/>
          </a:p>
        </p:txBody>
      </p:sp>
      <p:sp>
        <p:nvSpPr>
          <p:cNvPr id="19" name="Text 17"/>
          <p:cNvSpPr/>
          <p:nvPr/>
        </p:nvSpPr>
        <p:spPr>
          <a:xfrm>
            <a:off x="365760" y="2898648"/>
            <a:ext cx="1051560" cy="347472"/>
          </a:xfrm>
          <a:prstGeom prst="rect">
            <a:avLst/>
          </a:prstGeom>
          <a:noFill/>
          <a:ln/>
        </p:spPr>
        <p:txBody>
          <a:bodyPr wrap="square" lIns="0" tIns="0" rIns="0" bIns="0" rtlCol="0" anchor="ctr"/>
          <a:lstStyle/>
          <a:p>
            <a:pPr marL="0" indent="0" algn="ctr">
              <a:buNone/>
            </a:pPr>
            <a:r>
              <a:rPr lang="en-US" sz="1200" b="1" dirty="0">
                <a:solidFill>
                  <a:srgbClr val="FFFFFF"/>
                </a:solidFill>
              </a:rPr>
              <a:t>TIER 3</a:t>
            </a:r>
            <a:endParaRPr lang="en-US" sz="1200" dirty="0"/>
          </a:p>
        </p:txBody>
      </p:sp>
      <p:sp>
        <p:nvSpPr>
          <p:cNvPr id="20" name="Text 18"/>
          <p:cNvSpPr/>
          <p:nvPr/>
        </p:nvSpPr>
        <p:spPr>
          <a:xfrm>
            <a:off x="365760" y="3346704"/>
            <a:ext cx="1051560" cy="329184"/>
          </a:xfrm>
          <a:prstGeom prst="rect">
            <a:avLst/>
          </a:prstGeom>
          <a:noFill/>
          <a:ln/>
        </p:spPr>
        <p:txBody>
          <a:bodyPr wrap="square" lIns="0" tIns="0" rIns="0" bIns="0" rtlCol="0" anchor="ctr"/>
          <a:lstStyle/>
          <a:p>
            <a:pPr marL="0" indent="0" algn="ctr">
              <a:buNone/>
            </a:pPr>
            <a:r>
              <a:rPr lang="en-US" sz="850" dirty="0">
                <a:solidFill>
                  <a:srgbClr val="FFFFFF"/>
                </a:solidFill>
              </a:rPr>
              <a:t>Prototype / MVP Only</a:t>
            </a:r>
            <a:endParaRPr lang="en-US" sz="850" dirty="0"/>
          </a:p>
        </p:txBody>
      </p:sp>
      <p:sp>
        <p:nvSpPr>
          <p:cNvPr id="21" name="Text 19"/>
          <p:cNvSpPr/>
          <p:nvPr/>
        </p:nvSpPr>
        <p:spPr>
          <a:xfrm>
            <a:off x="1536192" y="2907792"/>
            <a:ext cx="7040880" cy="237744"/>
          </a:xfrm>
          <a:prstGeom prst="rect">
            <a:avLst/>
          </a:prstGeom>
          <a:noFill/>
          <a:ln/>
        </p:spPr>
        <p:txBody>
          <a:bodyPr wrap="square" lIns="0" tIns="0" rIns="0" bIns="0" rtlCol="0" anchor="ctr"/>
          <a:lstStyle/>
          <a:p>
            <a:pPr marL="0" indent="0">
              <a:buNone/>
            </a:pPr>
            <a:r>
              <a:rPr lang="en-US" sz="950" b="1" dirty="0">
                <a:solidFill>
                  <a:srgbClr val="F59E0B"/>
                </a:solidFill>
              </a:rPr>
              <a:t>VENDORS: Bolt · Lovable · Base44 · Emergent · Monday.com (workflow only)</a:t>
            </a:r>
            <a:endParaRPr lang="en-US" sz="950" dirty="0"/>
          </a:p>
        </p:txBody>
      </p:sp>
      <p:sp>
        <p:nvSpPr>
          <p:cNvPr id="22" name="Text 20"/>
          <p:cNvSpPr/>
          <p:nvPr/>
        </p:nvSpPr>
        <p:spPr>
          <a:xfrm>
            <a:off x="1536192" y="3163824"/>
            <a:ext cx="7040880" cy="502920"/>
          </a:xfrm>
          <a:prstGeom prst="rect">
            <a:avLst/>
          </a:prstGeom>
          <a:noFill/>
          <a:ln/>
        </p:spPr>
        <p:txBody>
          <a:bodyPr wrap="square" lIns="0" tIns="0" rIns="0" bIns="0" rtlCol="0" anchor="ctr"/>
          <a:lstStyle/>
          <a:p>
            <a:pPr marL="0" indent="0">
              <a:buNone/>
            </a:pPr>
            <a:r>
              <a:rPr lang="en-US" sz="900" dirty="0">
                <a:solidFill>
                  <a:srgbClr val="334155"/>
                </a:solidFill>
              </a:rPr>
              <a:t>No meaningful audit logs · Limited or no SSO · No compliance certs · Not suitable for regulated production environments</a:t>
            </a:r>
            <a:endParaRPr lang="en-US" sz="900" dirty="0"/>
          </a:p>
        </p:txBody>
      </p:sp>
      <p:sp>
        <p:nvSpPr>
          <p:cNvPr id="23" name="Shape 21"/>
          <p:cNvSpPr/>
          <p:nvPr/>
        </p:nvSpPr>
        <p:spPr>
          <a:xfrm>
            <a:off x="365760" y="3877056"/>
            <a:ext cx="8412480" cy="91440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4" name="Shape 22"/>
          <p:cNvSpPr/>
          <p:nvPr/>
        </p:nvSpPr>
        <p:spPr>
          <a:xfrm>
            <a:off x="365760" y="3877056"/>
            <a:ext cx="1051560" cy="914400"/>
          </a:xfrm>
          <a:prstGeom prst="rect">
            <a:avLst/>
          </a:prstGeom>
          <a:solidFill>
            <a:srgbClr val="475569"/>
          </a:solidFill>
          <a:ln/>
        </p:spPr>
        <p:txBody>
          <a:bodyPr/>
          <a:lstStyle/>
          <a:p>
            <a:endParaRPr lang="en-US"/>
          </a:p>
        </p:txBody>
      </p:sp>
      <p:sp>
        <p:nvSpPr>
          <p:cNvPr id="25" name="Text 23"/>
          <p:cNvSpPr/>
          <p:nvPr/>
        </p:nvSpPr>
        <p:spPr>
          <a:xfrm>
            <a:off x="365760" y="3922776"/>
            <a:ext cx="1051560" cy="347472"/>
          </a:xfrm>
          <a:prstGeom prst="rect">
            <a:avLst/>
          </a:prstGeom>
          <a:noFill/>
          <a:ln/>
        </p:spPr>
        <p:txBody>
          <a:bodyPr wrap="square" lIns="0" tIns="0" rIns="0" bIns="0" rtlCol="0" anchor="ctr"/>
          <a:lstStyle/>
          <a:p>
            <a:pPr marL="0" indent="0" algn="ctr">
              <a:buNone/>
            </a:pPr>
            <a:r>
              <a:rPr lang="en-US" sz="1200" b="1" dirty="0">
                <a:solidFill>
                  <a:srgbClr val="FFFFFF"/>
                </a:solidFill>
              </a:rPr>
              <a:t>TIER 4</a:t>
            </a:r>
            <a:endParaRPr lang="en-US" sz="1200" dirty="0"/>
          </a:p>
        </p:txBody>
      </p:sp>
      <p:sp>
        <p:nvSpPr>
          <p:cNvPr id="26" name="Text 24"/>
          <p:cNvSpPr/>
          <p:nvPr/>
        </p:nvSpPr>
        <p:spPr>
          <a:xfrm>
            <a:off x="365760" y="4370832"/>
            <a:ext cx="1051560" cy="329184"/>
          </a:xfrm>
          <a:prstGeom prst="rect">
            <a:avLst/>
          </a:prstGeom>
          <a:noFill/>
          <a:ln/>
        </p:spPr>
        <p:txBody>
          <a:bodyPr wrap="square" lIns="0" tIns="0" rIns="0" bIns="0" rtlCol="0" anchor="ctr"/>
          <a:lstStyle/>
          <a:p>
            <a:pPr marL="0" indent="0" algn="ctr">
              <a:buNone/>
            </a:pPr>
            <a:r>
              <a:rPr lang="en-US" sz="850" dirty="0">
                <a:solidFill>
                  <a:srgbClr val="FFFFFF"/>
                </a:solidFill>
              </a:rPr>
              <a:t>Open Source / DIY</a:t>
            </a:r>
            <a:endParaRPr lang="en-US" sz="850" dirty="0"/>
          </a:p>
        </p:txBody>
      </p:sp>
      <p:sp>
        <p:nvSpPr>
          <p:cNvPr id="27" name="Text 25"/>
          <p:cNvSpPr/>
          <p:nvPr/>
        </p:nvSpPr>
        <p:spPr>
          <a:xfrm>
            <a:off x="1536192" y="3931920"/>
            <a:ext cx="7040880" cy="237744"/>
          </a:xfrm>
          <a:prstGeom prst="rect">
            <a:avLst/>
          </a:prstGeom>
          <a:noFill/>
          <a:ln/>
        </p:spPr>
        <p:txBody>
          <a:bodyPr wrap="square" lIns="0" tIns="0" rIns="0" bIns="0" rtlCol="0" anchor="ctr"/>
          <a:lstStyle/>
          <a:p>
            <a:pPr marL="0" indent="0">
              <a:buNone/>
            </a:pPr>
            <a:r>
              <a:rPr lang="en-US" sz="950" b="1" dirty="0">
                <a:solidFill>
                  <a:srgbClr val="475569"/>
                </a:solidFill>
              </a:rPr>
              <a:t>VENDORS: Aider · RooCode</a:t>
            </a:r>
            <a:endParaRPr lang="en-US" sz="950" dirty="0"/>
          </a:p>
        </p:txBody>
      </p:sp>
      <p:sp>
        <p:nvSpPr>
          <p:cNvPr id="28" name="Text 26"/>
          <p:cNvSpPr/>
          <p:nvPr/>
        </p:nvSpPr>
        <p:spPr>
          <a:xfrm>
            <a:off x="1536192" y="4187952"/>
            <a:ext cx="7040880" cy="502920"/>
          </a:xfrm>
          <a:prstGeom prst="rect">
            <a:avLst/>
          </a:prstGeom>
          <a:noFill/>
          <a:ln/>
        </p:spPr>
        <p:txBody>
          <a:bodyPr wrap="square" lIns="0" tIns="0" rIns="0" bIns="0" rtlCol="0" anchor="ctr"/>
          <a:lstStyle/>
          <a:p>
            <a:pPr marL="0" indent="0">
              <a:buNone/>
            </a:pPr>
            <a:r>
              <a:rPr lang="en-US" sz="900" dirty="0">
                <a:solidFill>
                  <a:srgbClr val="334155"/>
                </a:solidFill>
              </a:rPr>
              <a:t>Zero native enterprise governance · Full code ownership · Teams must build security layer · Free; best for privacy-conscious dev teams</a:t>
            </a:r>
            <a:endParaRPr lang="en-US" sz="900" dirty="0"/>
          </a:p>
        </p:txBody>
      </p:sp>
      <p:sp>
        <p:nvSpPr>
          <p:cNvPr id="29" name="Shape 27"/>
          <p:cNvSpPr/>
          <p:nvPr/>
        </p:nvSpPr>
        <p:spPr>
          <a:xfrm>
            <a:off x="365760" y="4828032"/>
            <a:ext cx="8412480" cy="201168"/>
          </a:xfrm>
          <a:prstGeom prst="rect">
            <a:avLst/>
          </a:prstGeom>
          <a:solidFill>
            <a:srgbClr val="FEF3C7"/>
          </a:solidFill>
          <a:ln/>
        </p:spPr>
        <p:txBody>
          <a:bodyPr/>
          <a:lstStyle/>
          <a:p>
            <a:endParaRPr lang="en-US"/>
          </a:p>
        </p:txBody>
      </p:sp>
      <p:sp>
        <p:nvSpPr>
          <p:cNvPr id="30" name="Text 28"/>
          <p:cNvSpPr/>
          <p:nvPr/>
        </p:nvSpPr>
        <p:spPr>
          <a:xfrm>
            <a:off x="502920" y="4828032"/>
            <a:ext cx="8229600" cy="201168"/>
          </a:xfrm>
          <a:prstGeom prst="rect">
            <a:avLst/>
          </a:prstGeom>
          <a:noFill/>
          <a:ln/>
        </p:spPr>
        <p:txBody>
          <a:bodyPr wrap="square" lIns="0" tIns="0" rIns="0" bIns="0" rtlCol="0" anchor="ctr"/>
          <a:lstStyle/>
          <a:p>
            <a:pPr marL="0" indent="0">
              <a:buNone/>
            </a:pPr>
            <a:r>
              <a:rPr lang="en-US" sz="850" b="1" dirty="0">
                <a:solidFill>
                  <a:srgbClr val="92400E"/>
                </a:solidFill>
              </a:rPr>
              <a:t>★  AUGIE BY VIBIN LABS: Positioned between Tier 1 and Tier 2. Native audit trails, multi-user, full app deployment, one-time fee model. Pending: formal SOC 2 / SSO documentation.</a:t>
            </a:r>
            <a:endParaRPr lang="en-US" sz="850" dirty="0"/>
          </a:p>
        </p:txBody>
      </p:sp>
      <p:sp>
        <p:nvSpPr>
          <p:cNvPr id="31" name="Shape 29"/>
          <p:cNvSpPr/>
          <p:nvPr/>
        </p:nvSpPr>
        <p:spPr>
          <a:xfrm>
            <a:off x="0" y="4892040"/>
            <a:ext cx="9144000" cy="251460"/>
          </a:xfrm>
          <a:prstGeom prst="rect">
            <a:avLst/>
          </a:prstGeom>
          <a:solidFill>
            <a:srgbClr val="0D1F3C"/>
          </a:solidFill>
          <a:ln/>
        </p:spPr>
        <p:txBody>
          <a:bodyPr/>
          <a:lstStyle/>
          <a:p>
            <a:endParaRPr lang="en-US"/>
          </a:p>
        </p:txBody>
      </p:sp>
      <p:sp>
        <p:nvSpPr>
          <p:cNvPr id="32" name="Text 3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33" name="Text 3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10 / 35</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06  |  Observation 01 of 05</a:t>
            </a:r>
            <a:endParaRPr lang="en-US" sz="2000" dirty="0"/>
          </a:p>
        </p:txBody>
      </p:sp>
      <p:sp>
        <p:nvSpPr>
          <p:cNvPr id="5" name="Shape 3"/>
          <p:cNvSpPr/>
          <p:nvPr/>
        </p:nvSpPr>
        <p:spPr>
          <a:xfrm>
            <a:off x="365760" y="749808"/>
            <a:ext cx="914400" cy="914400"/>
          </a:xfrm>
          <a:prstGeom prst="rect">
            <a:avLst/>
          </a:prstGeom>
          <a:solidFill>
            <a:srgbClr val="1B5FA8"/>
          </a:solidFill>
          <a:ln/>
        </p:spPr>
        <p:txBody>
          <a:bodyPr/>
          <a:lstStyle/>
          <a:p>
            <a:endParaRPr lang="en-US"/>
          </a:p>
        </p:txBody>
      </p:sp>
      <p:sp>
        <p:nvSpPr>
          <p:cNvPr id="6" name="Text 4"/>
          <p:cNvSpPr/>
          <p:nvPr/>
        </p:nvSpPr>
        <p:spPr>
          <a:xfrm>
            <a:off x="365760" y="749808"/>
            <a:ext cx="914400" cy="914400"/>
          </a:xfrm>
          <a:prstGeom prst="rect">
            <a:avLst/>
          </a:prstGeom>
          <a:noFill/>
          <a:ln/>
        </p:spPr>
        <p:txBody>
          <a:bodyPr wrap="square" lIns="0" tIns="0" rIns="0" bIns="0" rtlCol="0" anchor="ctr"/>
          <a:lstStyle/>
          <a:p>
            <a:pPr marL="0" indent="0" algn="ctr">
              <a:buNone/>
            </a:pPr>
            <a:r>
              <a:rPr lang="en-US" sz="3400" b="1" dirty="0">
                <a:solidFill>
                  <a:srgbClr val="FFFFFF"/>
                </a:solidFill>
              </a:rPr>
              <a:t>01</a:t>
            </a:r>
            <a:endParaRPr lang="en-US" sz="3400" dirty="0"/>
          </a:p>
        </p:txBody>
      </p:sp>
      <p:sp>
        <p:nvSpPr>
          <p:cNvPr id="7" name="Text 5"/>
          <p:cNvSpPr/>
          <p:nvPr/>
        </p:nvSpPr>
        <p:spPr>
          <a:xfrm>
            <a:off x="1417320" y="777240"/>
            <a:ext cx="6858000" cy="475488"/>
          </a:xfrm>
          <a:prstGeom prst="rect">
            <a:avLst/>
          </a:prstGeom>
          <a:noFill/>
          <a:ln/>
        </p:spPr>
        <p:txBody>
          <a:bodyPr wrap="square" lIns="0" tIns="0" rIns="0" bIns="0" rtlCol="0" anchor="t"/>
          <a:lstStyle/>
          <a:p>
            <a:pPr marL="0" indent="0">
              <a:buNone/>
            </a:pPr>
            <a:r>
              <a:rPr lang="en-US" sz="1600" b="1" dirty="0">
                <a:solidFill>
                  <a:srgbClr val="0F172A"/>
                </a:solidFill>
              </a:rPr>
              <a:t>The "Vibe Coding" Label Obscures a Deep Quality Divide</a:t>
            </a:r>
            <a:endParaRPr lang="en-US" sz="1600" dirty="0"/>
          </a:p>
        </p:txBody>
      </p:sp>
      <p:sp>
        <p:nvSpPr>
          <p:cNvPr id="8" name="Text 6"/>
          <p:cNvSpPr/>
          <p:nvPr/>
        </p:nvSpPr>
        <p:spPr>
          <a:xfrm>
            <a:off x="1417320" y="1261872"/>
            <a:ext cx="6858000" cy="329184"/>
          </a:xfrm>
          <a:prstGeom prst="rect">
            <a:avLst/>
          </a:prstGeom>
          <a:noFill/>
          <a:ln/>
        </p:spPr>
        <p:txBody>
          <a:bodyPr wrap="square" lIns="0" tIns="0" rIns="0" bIns="0" rtlCol="0" anchor="ctr"/>
          <a:lstStyle/>
          <a:p>
            <a:pPr marL="0" indent="0">
              <a:buNone/>
            </a:pPr>
            <a:r>
              <a:rPr lang="en-US" sz="1050" i="1" dirty="0">
                <a:solidFill>
                  <a:srgbClr val="1B5FA8"/>
                </a:solidFill>
              </a:rPr>
              <a:t>Not all vibe coding tools are created equal — the term now spans everything from enterprise dev assistants to glorified form builders.</a:t>
            </a:r>
            <a:endParaRPr lang="en-US" sz="1050" dirty="0"/>
          </a:p>
        </p:txBody>
      </p:sp>
      <p:sp>
        <p:nvSpPr>
          <p:cNvPr id="9" name="Shape 7"/>
          <p:cNvSpPr/>
          <p:nvPr/>
        </p:nvSpPr>
        <p:spPr>
          <a:xfrm>
            <a:off x="365760" y="1828800"/>
            <a:ext cx="1828800" cy="1463040"/>
          </a:xfrm>
          <a:prstGeom prst="rect">
            <a:avLst/>
          </a:prstGeom>
          <a:solidFill>
            <a:srgbClr val="1B5FA8"/>
          </a:solidFill>
          <a:ln/>
        </p:spPr>
        <p:txBody>
          <a:bodyPr/>
          <a:lstStyle/>
          <a:p>
            <a:endParaRPr lang="en-US"/>
          </a:p>
        </p:txBody>
      </p:sp>
      <p:sp>
        <p:nvSpPr>
          <p:cNvPr id="10" name="Text 8"/>
          <p:cNvSpPr/>
          <p:nvPr/>
        </p:nvSpPr>
        <p:spPr>
          <a:xfrm>
            <a:off x="365760" y="1874520"/>
            <a:ext cx="1828800" cy="822960"/>
          </a:xfrm>
          <a:prstGeom prst="rect">
            <a:avLst/>
          </a:prstGeom>
          <a:noFill/>
          <a:ln/>
        </p:spPr>
        <p:txBody>
          <a:bodyPr wrap="square" lIns="0" tIns="0" rIns="0" bIns="0" rtlCol="0" anchor="ctr"/>
          <a:lstStyle/>
          <a:p>
            <a:pPr marL="0" indent="0" algn="ctr">
              <a:buNone/>
            </a:pPr>
            <a:r>
              <a:rPr lang="en-US" sz="3600" b="1" dirty="0">
                <a:solidFill>
                  <a:srgbClr val="FFFFFF"/>
                </a:solidFill>
              </a:rPr>
              <a:t>47%</a:t>
            </a:r>
            <a:endParaRPr lang="en-US" sz="3600" dirty="0"/>
          </a:p>
        </p:txBody>
      </p:sp>
      <p:sp>
        <p:nvSpPr>
          <p:cNvPr id="11" name="Text 9"/>
          <p:cNvSpPr/>
          <p:nvPr/>
        </p:nvSpPr>
        <p:spPr>
          <a:xfrm>
            <a:off x="365760" y="2670048"/>
            <a:ext cx="1828800" cy="548640"/>
          </a:xfrm>
          <a:prstGeom prst="rect">
            <a:avLst/>
          </a:prstGeom>
          <a:noFill/>
          <a:ln/>
        </p:spPr>
        <p:txBody>
          <a:bodyPr wrap="square" lIns="0" tIns="0" rIns="0" bIns="0" rtlCol="0" anchor="ctr"/>
          <a:lstStyle/>
          <a:p>
            <a:pPr marL="0" indent="0" algn="ctr">
              <a:buNone/>
            </a:pPr>
            <a:r>
              <a:rPr lang="en-US" sz="850" dirty="0">
                <a:solidFill>
                  <a:srgbClr val="FFFFFF"/>
                </a:solidFill>
              </a:rPr>
              <a:t>of vibe coding tools lack</a:t>
            </a:r>
            <a:endParaRPr lang="en-US" sz="850" dirty="0"/>
          </a:p>
          <a:p>
            <a:pPr marL="0" indent="0" algn="ctr">
              <a:buNone/>
            </a:pPr>
            <a:r>
              <a:rPr lang="en-US" sz="850" dirty="0">
                <a:solidFill>
                  <a:srgbClr val="FFFFFF"/>
                </a:solidFill>
              </a:rPr>
              <a:t>basic security disclosure</a:t>
            </a:r>
            <a:endParaRPr lang="en-US" sz="850" dirty="0"/>
          </a:p>
        </p:txBody>
      </p:sp>
      <p:sp>
        <p:nvSpPr>
          <p:cNvPr id="12" name="Text 10"/>
          <p:cNvSpPr/>
          <p:nvPr/>
        </p:nvSpPr>
        <p:spPr>
          <a:xfrm>
            <a:off x="2395728" y="1828800"/>
            <a:ext cx="6492240" cy="2560320"/>
          </a:xfrm>
          <a:prstGeom prst="rect">
            <a:avLst/>
          </a:prstGeom>
          <a:noFill/>
          <a:ln/>
        </p:spPr>
        <p:txBody>
          <a:bodyPr wrap="square" lIns="0" tIns="0" rIns="0" bIns="0" rtlCol="0" anchor="t"/>
          <a:lstStyle/>
          <a:p>
            <a:pPr marL="0" indent="0">
              <a:buNone/>
            </a:pPr>
            <a:r>
              <a:rPr lang="en-US" sz="1000" dirty="0">
                <a:solidFill>
                  <a:srgbClr val="334155"/>
                </a:solidFill>
              </a:rPr>
              <a:t>The term "vibe coding" has become a catch-all that lumps together tools with wildly different capabilities. At one extreme, platforms like GitHub Copilot and Cursor generate production-grade, tested, version-controlled code that developers can ship with confidence. At the other extreme, tools like Lovable and Base44 produce functional-looking prototypes that may have fundamental security vulnerabilities, poor database design, and limited scalability. A April 2025 report from Guardio Labs specifically identified "VibeScamming" vulnerabilities in Lovable-generated apps — where AI-produced code could be weaponized by threat actors. Enterprises must resist the temptation to evaluate "vibe coding" as a monolith; the category requires careful vendor-by-vendor due diligence.</a:t>
            </a:r>
            <a:endParaRPr lang="en-US" sz="1000" dirty="0"/>
          </a:p>
        </p:txBody>
      </p:sp>
      <p:sp>
        <p:nvSpPr>
          <p:cNvPr id="13" name="Shape 11"/>
          <p:cNvSpPr/>
          <p:nvPr/>
        </p:nvSpPr>
        <p:spPr>
          <a:xfrm>
            <a:off x="0" y="4892040"/>
            <a:ext cx="9144000" cy="251460"/>
          </a:xfrm>
          <a:prstGeom prst="rect">
            <a:avLst/>
          </a:prstGeom>
          <a:solidFill>
            <a:srgbClr val="0D1F3C"/>
          </a:solidFill>
          <a:ln/>
        </p:spPr>
        <p:txBody>
          <a:bodyPr/>
          <a:lstStyle/>
          <a:p>
            <a:endParaRPr lang="en-US"/>
          </a:p>
        </p:txBody>
      </p:sp>
      <p:sp>
        <p:nvSpPr>
          <p:cNvPr id="14" name="Text 12"/>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5" name="Text 13"/>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11 / 35</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06  |  Observation 02 of 05</a:t>
            </a:r>
            <a:endParaRPr lang="en-US" sz="2000" dirty="0"/>
          </a:p>
        </p:txBody>
      </p:sp>
      <p:sp>
        <p:nvSpPr>
          <p:cNvPr id="5" name="Shape 3"/>
          <p:cNvSpPr/>
          <p:nvPr/>
        </p:nvSpPr>
        <p:spPr>
          <a:xfrm>
            <a:off x="365760" y="749808"/>
            <a:ext cx="914400" cy="914400"/>
          </a:xfrm>
          <a:prstGeom prst="rect">
            <a:avLst/>
          </a:prstGeom>
          <a:solidFill>
            <a:srgbClr val="DC2626"/>
          </a:solidFill>
          <a:ln/>
        </p:spPr>
        <p:txBody>
          <a:bodyPr/>
          <a:lstStyle/>
          <a:p>
            <a:endParaRPr lang="en-US"/>
          </a:p>
        </p:txBody>
      </p:sp>
      <p:sp>
        <p:nvSpPr>
          <p:cNvPr id="6" name="Text 4"/>
          <p:cNvSpPr/>
          <p:nvPr/>
        </p:nvSpPr>
        <p:spPr>
          <a:xfrm>
            <a:off x="365760" y="749808"/>
            <a:ext cx="914400" cy="914400"/>
          </a:xfrm>
          <a:prstGeom prst="rect">
            <a:avLst/>
          </a:prstGeom>
          <a:noFill/>
          <a:ln/>
        </p:spPr>
        <p:txBody>
          <a:bodyPr wrap="square" lIns="0" tIns="0" rIns="0" bIns="0" rtlCol="0" anchor="ctr"/>
          <a:lstStyle/>
          <a:p>
            <a:pPr marL="0" indent="0" algn="ctr">
              <a:buNone/>
            </a:pPr>
            <a:r>
              <a:rPr lang="en-US" sz="3400" b="1" dirty="0">
                <a:solidFill>
                  <a:srgbClr val="FFFFFF"/>
                </a:solidFill>
              </a:rPr>
              <a:t>02</a:t>
            </a:r>
            <a:endParaRPr lang="en-US" sz="3400" dirty="0"/>
          </a:p>
        </p:txBody>
      </p:sp>
      <p:sp>
        <p:nvSpPr>
          <p:cNvPr id="7" name="Text 5"/>
          <p:cNvSpPr/>
          <p:nvPr/>
        </p:nvSpPr>
        <p:spPr>
          <a:xfrm>
            <a:off x="1417320" y="777240"/>
            <a:ext cx="6858000" cy="475488"/>
          </a:xfrm>
          <a:prstGeom prst="rect">
            <a:avLst/>
          </a:prstGeom>
          <a:noFill/>
          <a:ln/>
        </p:spPr>
        <p:txBody>
          <a:bodyPr wrap="square" lIns="0" tIns="0" rIns="0" bIns="0" rtlCol="0" anchor="t"/>
          <a:lstStyle/>
          <a:p>
            <a:pPr marL="0" indent="0">
              <a:buNone/>
            </a:pPr>
            <a:r>
              <a:rPr lang="en-US" sz="1600" b="1" dirty="0">
                <a:solidFill>
                  <a:srgbClr val="0F172A"/>
                </a:solidFill>
              </a:rPr>
              <a:t>Enterprise Governance Is a Hard Ceiling for Most Platforms</a:t>
            </a:r>
            <a:endParaRPr lang="en-US" sz="1600" dirty="0"/>
          </a:p>
        </p:txBody>
      </p:sp>
      <p:sp>
        <p:nvSpPr>
          <p:cNvPr id="8" name="Text 6"/>
          <p:cNvSpPr/>
          <p:nvPr/>
        </p:nvSpPr>
        <p:spPr>
          <a:xfrm>
            <a:off x="1417320" y="1261872"/>
            <a:ext cx="6858000" cy="329184"/>
          </a:xfrm>
          <a:prstGeom prst="rect">
            <a:avLst/>
          </a:prstGeom>
          <a:noFill/>
          <a:ln/>
        </p:spPr>
        <p:txBody>
          <a:bodyPr wrap="square" lIns="0" tIns="0" rIns="0" bIns="0" rtlCol="0" anchor="ctr"/>
          <a:lstStyle/>
          <a:p>
            <a:pPr marL="0" indent="0">
              <a:buNone/>
            </a:pPr>
            <a:r>
              <a:rPr lang="en-US" sz="1050" i="1" dirty="0">
                <a:solidFill>
                  <a:srgbClr val="DC2626"/>
                </a:solidFill>
              </a:rPr>
              <a:t>Only 6 of 17 platforms in this study meet the minimum bar for enterprise deployment in a regulated industry.</a:t>
            </a:r>
            <a:endParaRPr lang="en-US" sz="1050" dirty="0"/>
          </a:p>
        </p:txBody>
      </p:sp>
      <p:sp>
        <p:nvSpPr>
          <p:cNvPr id="9" name="Shape 7"/>
          <p:cNvSpPr/>
          <p:nvPr/>
        </p:nvSpPr>
        <p:spPr>
          <a:xfrm>
            <a:off x="365760" y="1828800"/>
            <a:ext cx="1828800" cy="1463040"/>
          </a:xfrm>
          <a:prstGeom prst="rect">
            <a:avLst/>
          </a:prstGeom>
          <a:solidFill>
            <a:srgbClr val="DC2626"/>
          </a:solidFill>
          <a:ln/>
        </p:spPr>
        <p:txBody>
          <a:bodyPr/>
          <a:lstStyle/>
          <a:p>
            <a:endParaRPr lang="en-US"/>
          </a:p>
        </p:txBody>
      </p:sp>
      <p:sp>
        <p:nvSpPr>
          <p:cNvPr id="10" name="Text 8"/>
          <p:cNvSpPr/>
          <p:nvPr/>
        </p:nvSpPr>
        <p:spPr>
          <a:xfrm>
            <a:off x="365760" y="1874520"/>
            <a:ext cx="1828800" cy="822960"/>
          </a:xfrm>
          <a:prstGeom prst="rect">
            <a:avLst/>
          </a:prstGeom>
          <a:noFill/>
          <a:ln/>
        </p:spPr>
        <p:txBody>
          <a:bodyPr wrap="square" lIns="0" tIns="0" rIns="0" bIns="0" rtlCol="0" anchor="ctr"/>
          <a:lstStyle/>
          <a:p>
            <a:pPr marL="0" indent="0" algn="ctr">
              <a:buNone/>
            </a:pPr>
            <a:r>
              <a:rPr lang="en-US" sz="3600" b="1" dirty="0">
                <a:solidFill>
                  <a:srgbClr val="FFFFFF"/>
                </a:solidFill>
              </a:rPr>
              <a:t>35%</a:t>
            </a:r>
            <a:endParaRPr lang="en-US" sz="3600" dirty="0"/>
          </a:p>
        </p:txBody>
      </p:sp>
      <p:sp>
        <p:nvSpPr>
          <p:cNvPr id="11" name="Text 9"/>
          <p:cNvSpPr/>
          <p:nvPr/>
        </p:nvSpPr>
        <p:spPr>
          <a:xfrm>
            <a:off x="365760" y="2670048"/>
            <a:ext cx="1828800" cy="548640"/>
          </a:xfrm>
          <a:prstGeom prst="rect">
            <a:avLst/>
          </a:prstGeom>
          <a:noFill/>
          <a:ln/>
        </p:spPr>
        <p:txBody>
          <a:bodyPr wrap="square" lIns="0" tIns="0" rIns="0" bIns="0" rtlCol="0" anchor="ctr"/>
          <a:lstStyle/>
          <a:p>
            <a:pPr marL="0" indent="0" algn="ctr">
              <a:buNone/>
            </a:pPr>
            <a:r>
              <a:rPr lang="en-US" sz="850" dirty="0">
                <a:solidFill>
                  <a:srgbClr val="FFFFFF"/>
                </a:solidFill>
              </a:rPr>
              <a:t>of platforms are</a:t>
            </a:r>
            <a:endParaRPr lang="en-US" sz="850" dirty="0"/>
          </a:p>
          <a:p>
            <a:pPr marL="0" indent="0" algn="ctr">
              <a:buNone/>
            </a:pPr>
            <a:r>
              <a:rPr lang="en-US" sz="850" dirty="0">
                <a:solidFill>
                  <a:srgbClr val="FFFFFF"/>
                </a:solidFill>
              </a:rPr>
              <a:t>genuinely enterprise-ready</a:t>
            </a:r>
            <a:endParaRPr lang="en-US" sz="850" dirty="0"/>
          </a:p>
        </p:txBody>
      </p:sp>
      <p:sp>
        <p:nvSpPr>
          <p:cNvPr id="12" name="Text 10"/>
          <p:cNvSpPr/>
          <p:nvPr/>
        </p:nvSpPr>
        <p:spPr>
          <a:xfrm>
            <a:off x="2395728" y="1828800"/>
            <a:ext cx="6492240" cy="2560320"/>
          </a:xfrm>
          <a:prstGeom prst="rect">
            <a:avLst/>
          </a:prstGeom>
          <a:noFill/>
          <a:ln/>
        </p:spPr>
        <p:txBody>
          <a:bodyPr wrap="square" lIns="0" tIns="0" rIns="0" bIns="0" rtlCol="0" anchor="t"/>
          <a:lstStyle/>
          <a:p>
            <a:pPr marL="0" indent="0">
              <a:buNone/>
            </a:pPr>
            <a:r>
              <a:rPr lang="en-US" sz="1000" dirty="0">
                <a:solidFill>
                  <a:srgbClr val="334155"/>
                </a:solidFill>
              </a:rPr>
              <a:t>When enterprise requirements are applied rigorously — SOC 2 Type II certification, SAML/SSO identity management, role-based access control, real audit trails, admin dashboards, and documented SLA commitments — the field narrows dramatically. Six platforms clear this bar: MS Copilot (M365), GitHub Copilot, Gemini (GCP), ChatGPT Enterprise, v0 by Vercel, and Claude Code. A second tier of three platforms (Cursor, Replit, Windsurf) are growing toward enterprise readiness but require higher-tier subscriptions to unlock governance features. The remaining 8 platforms are categorically unsuitable for enterprise production use. For CISOs and compliance officers, this is not a nuanced distinction — it is a binary pass/fail on regulatory requirements.</a:t>
            </a:r>
            <a:endParaRPr lang="en-US" sz="1000" dirty="0"/>
          </a:p>
        </p:txBody>
      </p:sp>
      <p:sp>
        <p:nvSpPr>
          <p:cNvPr id="13" name="Shape 11"/>
          <p:cNvSpPr/>
          <p:nvPr/>
        </p:nvSpPr>
        <p:spPr>
          <a:xfrm>
            <a:off x="0" y="4892040"/>
            <a:ext cx="9144000" cy="251460"/>
          </a:xfrm>
          <a:prstGeom prst="rect">
            <a:avLst/>
          </a:prstGeom>
          <a:solidFill>
            <a:srgbClr val="0D1F3C"/>
          </a:solidFill>
          <a:ln/>
        </p:spPr>
        <p:txBody>
          <a:bodyPr/>
          <a:lstStyle/>
          <a:p>
            <a:endParaRPr lang="en-US"/>
          </a:p>
        </p:txBody>
      </p:sp>
      <p:sp>
        <p:nvSpPr>
          <p:cNvPr id="14" name="Text 12"/>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5" name="Text 13"/>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12 / 35</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06  |  Observation 03 of 05</a:t>
            </a:r>
            <a:endParaRPr lang="en-US" sz="2000" dirty="0"/>
          </a:p>
        </p:txBody>
      </p:sp>
      <p:sp>
        <p:nvSpPr>
          <p:cNvPr id="5" name="Shape 3"/>
          <p:cNvSpPr/>
          <p:nvPr/>
        </p:nvSpPr>
        <p:spPr>
          <a:xfrm>
            <a:off x="365760" y="749808"/>
            <a:ext cx="914400" cy="914400"/>
          </a:xfrm>
          <a:prstGeom prst="rect">
            <a:avLst/>
          </a:prstGeom>
          <a:solidFill>
            <a:srgbClr val="F59E0B"/>
          </a:solidFill>
          <a:ln/>
        </p:spPr>
        <p:txBody>
          <a:bodyPr/>
          <a:lstStyle/>
          <a:p>
            <a:endParaRPr lang="en-US"/>
          </a:p>
        </p:txBody>
      </p:sp>
      <p:sp>
        <p:nvSpPr>
          <p:cNvPr id="6" name="Text 4"/>
          <p:cNvSpPr/>
          <p:nvPr/>
        </p:nvSpPr>
        <p:spPr>
          <a:xfrm>
            <a:off x="365760" y="749808"/>
            <a:ext cx="914400" cy="914400"/>
          </a:xfrm>
          <a:prstGeom prst="rect">
            <a:avLst/>
          </a:prstGeom>
          <a:noFill/>
          <a:ln/>
        </p:spPr>
        <p:txBody>
          <a:bodyPr wrap="square" lIns="0" tIns="0" rIns="0" bIns="0" rtlCol="0" anchor="ctr"/>
          <a:lstStyle/>
          <a:p>
            <a:pPr marL="0" indent="0" algn="ctr">
              <a:buNone/>
            </a:pPr>
            <a:r>
              <a:rPr lang="en-US" sz="3400" b="1" dirty="0">
                <a:solidFill>
                  <a:srgbClr val="FFFFFF"/>
                </a:solidFill>
              </a:rPr>
              <a:t>03</a:t>
            </a:r>
            <a:endParaRPr lang="en-US" sz="3400" dirty="0"/>
          </a:p>
        </p:txBody>
      </p:sp>
      <p:sp>
        <p:nvSpPr>
          <p:cNvPr id="7" name="Text 5"/>
          <p:cNvSpPr/>
          <p:nvPr/>
        </p:nvSpPr>
        <p:spPr>
          <a:xfrm>
            <a:off x="1417320" y="777240"/>
            <a:ext cx="6858000" cy="475488"/>
          </a:xfrm>
          <a:prstGeom prst="rect">
            <a:avLst/>
          </a:prstGeom>
          <a:noFill/>
          <a:ln/>
        </p:spPr>
        <p:txBody>
          <a:bodyPr wrap="square" lIns="0" tIns="0" rIns="0" bIns="0" rtlCol="0" anchor="t"/>
          <a:lstStyle/>
          <a:p>
            <a:pPr marL="0" indent="0">
              <a:buNone/>
            </a:pPr>
            <a:r>
              <a:rPr lang="en-US" sz="1600" b="1" dirty="0">
                <a:solidFill>
                  <a:srgbClr val="0F172A"/>
                </a:solidFill>
              </a:rPr>
              <a:t>Mobile App Publishing Remains a Significant Gap</a:t>
            </a:r>
            <a:endParaRPr lang="en-US" sz="1600" dirty="0"/>
          </a:p>
        </p:txBody>
      </p:sp>
      <p:sp>
        <p:nvSpPr>
          <p:cNvPr id="8" name="Text 6"/>
          <p:cNvSpPr/>
          <p:nvPr/>
        </p:nvSpPr>
        <p:spPr>
          <a:xfrm>
            <a:off x="1417320" y="1261872"/>
            <a:ext cx="6858000" cy="329184"/>
          </a:xfrm>
          <a:prstGeom prst="rect">
            <a:avLst/>
          </a:prstGeom>
          <a:noFill/>
          <a:ln/>
        </p:spPr>
        <p:txBody>
          <a:bodyPr wrap="square" lIns="0" tIns="0" rIns="0" bIns="0" rtlCol="0" anchor="ctr"/>
          <a:lstStyle/>
          <a:p>
            <a:pPr marL="0" indent="0">
              <a:buNone/>
            </a:pPr>
            <a:r>
              <a:rPr lang="en-US" sz="1050" i="1" dirty="0">
                <a:solidFill>
                  <a:srgbClr val="F59E0B"/>
                </a:solidFill>
              </a:rPr>
              <a:t>The majority of vibe coding tools cannot produce native mobile applications deployable to the Apple App Store or Google Play.</a:t>
            </a:r>
            <a:endParaRPr lang="en-US" sz="1050" dirty="0"/>
          </a:p>
        </p:txBody>
      </p:sp>
      <p:sp>
        <p:nvSpPr>
          <p:cNvPr id="9" name="Shape 7"/>
          <p:cNvSpPr/>
          <p:nvPr/>
        </p:nvSpPr>
        <p:spPr>
          <a:xfrm>
            <a:off x="365760" y="1828800"/>
            <a:ext cx="1828800" cy="1463040"/>
          </a:xfrm>
          <a:prstGeom prst="rect">
            <a:avLst/>
          </a:prstGeom>
          <a:solidFill>
            <a:srgbClr val="F59E0B"/>
          </a:solidFill>
          <a:ln/>
        </p:spPr>
        <p:txBody>
          <a:bodyPr/>
          <a:lstStyle/>
          <a:p>
            <a:endParaRPr lang="en-US"/>
          </a:p>
        </p:txBody>
      </p:sp>
      <p:sp>
        <p:nvSpPr>
          <p:cNvPr id="10" name="Text 8"/>
          <p:cNvSpPr/>
          <p:nvPr/>
        </p:nvSpPr>
        <p:spPr>
          <a:xfrm>
            <a:off x="365760" y="1874520"/>
            <a:ext cx="1828800" cy="822960"/>
          </a:xfrm>
          <a:prstGeom prst="rect">
            <a:avLst/>
          </a:prstGeom>
          <a:noFill/>
          <a:ln/>
        </p:spPr>
        <p:txBody>
          <a:bodyPr wrap="square" lIns="0" tIns="0" rIns="0" bIns="0" rtlCol="0" anchor="ctr"/>
          <a:lstStyle/>
          <a:p>
            <a:pPr marL="0" indent="0" algn="ctr">
              <a:buNone/>
            </a:pPr>
            <a:r>
              <a:rPr lang="en-US" sz="3600" b="1" dirty="0">
                <a:solidFill>
                  <a:srgbClr val="FFFFFF"/>
                </a:solidFill>
              </a:rPr>
              <a:t>41%</a:t>
            </a:r>
            <a:endParaRPr lang="en-US" sz="3600" dirty="0"/>
          </a:p>
        </p:txBody>
      </p:sp>
      <p:sp>
        <p:nvSpPr>
          <p:cNvPr id="11" name="Text 9"/>
          <p:cNvSpPr/>
          <p:nvPr/>
        </p:nvSpPr>
        <p:spPr>
          <a:xfrm>
            <a:off x="365760" y="2670048"/>
            <a:ext cx="1828800" cy="548640"/>
          </a:xfrm>
          <a:prstGeom prst="rect">
            <a:avLst/>
          </a:prstGeom>
          <a:noFill/>
          <a:ln/>
        </p:spPr>
        <p:txBody>
          <a:bodyPr wrap="square" lIns="0" tIns="0" rIns="0" bIns="0" rtlCol="0" anchor="ctr"/>
          <a:lstStyle/>
          <a:p>
            <a:pPr marL="0" indent="0" algn="ctr">
              <a:buNone/>
            </a:pPr>
            <a:r>
              <a:rPr lang="en-US" sz="850" dirty="0">
                <a:solidFill>
                  <a:srgbClr val="FFFFFF"/>
                </a:solidFill>
              </a:rPr>
              <a:t>of platforms support</a:t>
            </a:r>
            <a:endParaRPr lang="en-US" sz="850" dirty="0"/>
          </a:p>
          <a:p>
            <a:pPr marL="0" indent="0" algn="ctr">
              <a:buNone/>
            </a:pPr>
            <a:r>
              <a:rPr lang="en-US" sz="850" dirty="0">
                <a:solidFill>
                  <a:srgbClr val="FFFFFF"/>
                </a:solidFill>
              </a:rPr>
              <a:t>native mobile app builds</a:t>
            </a:r>
            <a:endParaRPr lang="en-US" sz="850" dirty="0"/>
          </a:p>
        </p:txBody>
      </p:sp>
      <p:sp>
        <p:nvSpPr>
          <p:cNvPr id="12" name="Text 10"/>
          <p:cNvSpPr/>
          <p:nvPr/>
        </p:nvSpPr>
        <p:spPr>
          <a:xfrm>
            <a:off x="2395728" y="1828800"/>
            <a:ext cx="6492240" cy="2560320"/>
          </a:xfrm>
          <a:prstGeom prst="rect">
            <a:avLst/>
          </a:prstGeom>
          <a:noFill/>
          <a:ln/>
        </p:spPr>
        <p:txBody>
          <a:bodyPr wrap="square" lIns="0" tIns="0" rIns="0" bIns="0" rtlCol="0" anchor="t"/>
          <a:lstStyle/>
          <a:p>
            <a:pPr marL="0" indent="0">
              <a:buNone/>
            </a:pPr>
            <a:r>
              <a:rPr lang="en-US" sz="1000" dirty="0">
                <a:solidFill>
                  <a:srgbClr val="334155"/>
                </a:solidFill>
              </a:rPr>
              <a:t>When businesses ask whether vibe coding tools "actually build apps," they often mean mobile apps — the kind available in app stores. This study finds that only 7 of 17 platforms can produce native mobile applications. These are Augie by Vibin Labs, Cursor, MS Copilot, Windsurf, GitHub Copilot, Replit, and Claude Code. The popular vibe coding tools most associated with the category — Bolt, Lovable, v0 by Vercel, Base44, and Emergent — produce web applications only. Some offer mobile-optimized web views, but these are not equivalent to native App Store apps. This is a critical gap for companies seeking to build customer-facing mobile products using AI-assisted development tools.</a:t>
            </a:r>
            <a:endParaRPr lang="en-US" sz="1000" dirty="0"/>
          </a:p>
        </p:txBody>
      </p:sp>
      <p:sp>
        <p:nvSpPr>
          <p:cNvPr id="13" name="Shape 11"/>
          <p:cNvSpPr/>
          <p:nvPr/>
        </p:nvSpPr>
        <p:spPr>
          <a:xfrm>
            <a:off x="0" y="4892040"/>
            <a:ext cx="9144000" cy="251460"/>
          </a:xfrm>
          <a:prstGeom prst="rect">
            <a:avLst/>
          </a:prstGeom>
          <a:solidFill>
            <a:srgbClr val="0D1F3C"/>
          </a:solidFill>
          <a:ln/>
        </p:spPr>
        <p:txBody>
          <a:bodyPr/>
          <a:lstStyle/>
          <a:p>
            <a:endParaRPr lang="en-US"/>
          </a:p>
        </p:txBody>
      </p:sp>
      <p:sp>
        <p:nvSpPr>
          <p:cNvPr id="14" name="Text 12"/>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5" name="Text 13"/>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13 / 35</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06  |  Observation 04 of 05</a:t>
            </a:r>
            <a:endParaRPr lang="en-US" sz="2000" dirty="0"/>
          </a:p>
        </p:txBody>
      </p:sp>
      <p:sp>
        <p:nvSpPr>
          <p:cNvPr id="5" name="Shape 3"/>
          <p:cNvSpPr/>
          <p:nvPr/>
        </p:nvSpPr>
        <p:spPr>
          <a:xfrm>
            <a:off x="365760" y="749808"/>
            <a:ext cx="914400" cy="914400"/>
          </a:xfrm>
          <a:prstGeom prst="rect">
            <a:avLst/>
          </a:prstGeom>
          <a:solidFill>
            <a:srgbClr val="0891B2"/>
          </a:solidFill>
          <a:ln/>
        </p:spPr>
        <p:txBody>
          <a:bodyPr/>
          <a:lstStyle/>
          <a:p>
            <a:endParaRPr lang="en-US"/>
          </a:p>
        </p:txBody>
      </p:sp>
      <p:sp>
        <p:nvSpPr>
          <p:cNvPr id="6" name="Text 4"/>
          <p:cNvSpPr/>
          <p:nvPr/>
        </p:nvSpPr>
        <p:spPr>
          <a:xfrm>
            <a:off x="365760" y="749808"/>
            <a:ext cx="914400" cy="914400"/>
          </a:xfrm>
          <a:prstGeom prst="rect">
            <a:avLst/>
          </a:prstGeom>
          <a:noFill/>
          <a:ln/>
        </p:spPr>
        <p:txBody>
          <a:bodyPr wrap="square" lIns="0" tIns="0" rIns="0" bIns="0" rtlCol="0" anchor="ctr"/>
          <a:lstStyle/>
          <a:p>
            <a:pPr marL="0" indent="0" algn="ctr">
              <a:buNone/>
            </a:pPr>
            <a:r>
              <a:rPr lang="en-US" sz="3400" b="1" dirty="0">
                <a:solidFill>
                  <a:srgbClr val="FFFFFF"/>
                </a:solidFill>
              </a:rPr>
              <a:t>04</a:t>
            </a:r>
            <a:endParaRPr lang="en-US" sz="3400" dirty="0"/>
          </a:p>
        </p:txBody>
      </p:sp>
      <p:sp>
        <p:nvSpPr>
          <p:cNvPr id="7" name="Text 5"/>
          <p:cNvSpPr/>
          <p:nvPr/>
        </p:nvSpPr>
        <p:spPr>
          <a:xfrm>
            <a:off x="1417320" y="777240"/>
            <a:ext cx="6858000" cy="475488"/>
          </a:xfrm>
          <a:prstGeom prst="rect">
            <a:avLst/>
          </a:prstGeom>
          <a:noFill/>
          <a:ln/>
        </p:spPr>
        <p:txBody>
          <a:bodyPr wrap="square" lIns="0" tIns="0" rIns="0" bIns="0" rtlCol="0" anchor="t"/>
          <a:lstStyle/>
          <a:p>
            <a:pPr marL="0" indent="0">
              <a:buNone/>
            </a:pPr>
            <a:r>
              <a:rPr lang="en-US" sz="1600" b="1" dirty="0">
                <a:solidFill>
                  <a:srgbClr val="0F172A"/>
                </a:solidFill>
              </a:rPr>
              <a:t>Pricing Models Are Fragmenting — Watch the One-Time Fee Outlier</a:t>
            </a:r>
            <a:endParaRPr lang="en-US" sz="1600" dirty="0"/>
          </a:p>
        </p:txBody>
      </p:sp>
      <p:sp>
        <p:nvSpPr>
          <p:cNvPr id="8" name="Text 6"/>
          <p:cNvSpPr/>
          <p:nvPr/>
        </p:nvSpPr>
        <p:spPr>
          <a:xfrm>
            <a:off x="1417320" y="1261872"/>
            <a:ext cx="6858000" cy="329184"/>
          </a:xfrm>
          <a:prstGeom prst="rect">
            <a:avLst/>
          </a:prstGeom>
          <a:noFill/>
          <a:ln/>
        </p:spPr>
        <p:txBody>
          <a:bodyPr wrap="square" lIns="0" tIns="0" rIns="0" bIns="0" rtlCol="0" anchor="ctr"/>
          <a:lstStyle/>
          <a:p>
            <a:pPr marL="0" indent="0">
              <a:buNone/>
            </a:pPr>
            <a:r>
              <a:rPr lang="en-US" sz="1050" i="1" dirty="0">
                <a:solidFill>
                  <a:srgbClr val="0891B2"/>
                </a:solidFill>
              </a:rPr>
              <a:t>The dominant SaaS subscription model is nearly universal across the category — but Augie by Vibin Labs has broken the mold with a $500 one-time fee.</a:t>
            </a:r>
            <a:endParaRPr lang="en-US" sz="1050" dirty="0"/>
          </a:p>
        </p:txBody>
      </p:sp>
      <p:sp>
        <p:nvSpPr>
          <p:cNvPr id="9" name="Shape 7"/>
          <p:cNvSpPr/>
          <p:nvPr/>
        </p:nvSpPr>
        <p:spPr>
          <a:xfrm>
            <a:off x="365760" y="1828800"/>
            <a:ext cx="1828800" cy="1463040"/>
          </a:xfrm>
          <a:prstGeom prst="rect">
            <a:avLst/>
          </a:prstGeom>
          <a:solidFill>
            <a:srgbClr val="0891B2"/>
          </a:solidFill>
          <a:ln/>
        </p:spPr>
        <p:txBody>
          <a:bodyPr/>
          <a:lstStyle/>
          <a:p>
            <a:endParaRPr lang="en-US"/>
          </a:p>
        </p:txBody>
      </p:sp>
      <p:sp>
        <p:nvSpPr>
          <p:cNvPr id="10" name="Text 8"/>
          <p:cNvSpPr/>
          <p:nvPr/>
        </p:nvSpPr>
        <p:spPr>
          <a:xfrm>
            <a:off x="365760" y="1874520"/>
            <a:ext cx="1828800" cy="822960"/>
          </a:xfrm>
          <a:prstGeom prst="rect">
            <a:avLst/>
          </a:prstGeom>
          <a:noFill/>
          <a:ln/>
        </p:spPr>
        <p:txBody>
          <a:bodyPr wrap="square" lIns="0" tIns="0" rIns="0" bIns="0" rtlCol="0" anchor="ctr"/>
          <a:lstStyle/>
          <a:p>
            <a:pPr marL="0" indent="0" algn="ctr">
              <a:buNone/>
            </a:pPr>
            <a:r>
              <a:rPr lang="en-US" sz="3600" b="1" dirty="0">
                <a:solidFill>
                  <a:srgbClr val="FFFFFF"/>
                </a:solidFill>
              </a:rPr>
              <a:t>$500</a:t>
            </a:r>
            <a:endParaRPr lang="en-US" sz="3600" dirty="0"/>
          </a:p>
        </p:txBody>
      </p:sp>
      <p:sp>
        <p:nvSpPr>
          <p:cNvPr id="11" name="Text 9"/>
          <p:cNvSpPr/>
          <p:nvPr/>
        </p:nvSpPr>
        <p:spPr>
          <a:xfrm>
            <a:off x="365760" y="2670048"/>
            <a:ext cx="1828800" cy="548640"/>
          </a:xfrm>
          <a:prstGeom prst="rect">
            <a:avLst/>
          </a:prstGeom>
          <a:noFill/>
          <a:ln/>
        </p:spPr>
        <p:txBody>
          <a:bodyPr wrap="square" lIns="0" tIns="0" rIns="0" bIns="0" rtlCol="0" anchor="ctr"/>
          <a:lstStyle/>
          <a:p>
            <a:pPr marL="0" indent="0" algn="ctr">
              <a:buNone/>
            </a:pPr>
            <a:r>
              <a:rPr lang="en-US" sz="850" dirty="0">
                <a:solidFill>
                  <a:srgbClr val="FFFFFF"/>
                </a:solidFill>
              </a:rPr>
              <a:t>Augie's one-time fee vs.</a:t>
            </a:r>
            <a:endParaRPr lang="en-US" sz="850" dirty="0"/>
          </a:p>
          <a:p>
            <a:pPr marL="0" indent="0" algn="ctr">
              <a:buNone/>
            </a:pPr>
            <a:r>
              <a:rPr lang="en-US" sz="850" dirty="0">
                <a:solidFill>
                  <a:srgbClr val="FFFFFF"/>
                </a:solidFill>
              </a:rPr>
              <a:t>$20–$200/mo competitors</a:t>
            </a:r>
            <a:endParaRPr lang="en-US" sz="850" dirty="0"/>
          </a:p>
        </p:txBody>
      </p:sp>
      <p:sp>
        <p:nvSpPr>
          <p:cNvPr id="12" name="Text 10"/>
          <p:cNvSpPr/>
          <p:nvPr/>
        </p:nvSpPr>
        <p:spPr>
          <a:xfrm>
            <a:off x="2395728" y="1828800"/>
            <a:ext cx="6492240" cy="2560320"/>
          </a:xfrm>
          <a:prstGeom prst="rect">
            <a:avLst/>
          </a:prstGeom>
          <a:noFill/>
          <a:ln/>
        </p:spPr>
        <p:txBody>
          <a:bodyPr wrap="square" lIns="0" tIns="0" rIns="0" bIns="0" rtlCol="0" anchor="t"/>
          <a:lstStyle/>
          <a:p>
            <a:pPr marL="0" indent="0">
              <a:buNone/>
            </a:pPr>
            <a:r>
              <a:rPr lang="en-US" sz="1000" dirty="0">
                <a:solidFill>
                  <a:srgbClr val="334155"/>
                </a:solidFill>
              </a:rPr>
              <a:t>Across 17 vendors studied, the pricing landscape ranges from free open-source tools to enterprise contracts at $40+/user/month. Subscription fatigue is a growing issue for development teams managing multiple AI tools simultaneously. In this context, Augie by Vibin Labs represents a notable strategic outlier: a $500 one-time fee for full application and website creation capability. For teams building a defined set of projects, this model offers predictable total cost of ownership that no subscription-based competitor can match. The risk is that one-time fee models can signal limited ongoing development investment — enterprises will want to evaluate product roadmap commitment before standardizing on this model. That said, the pricing differentiation is a genuine go-to-market advantage in a crowded field.</a:t>
            </a:r>
            <a:endParaRPr lang="en-US" sz="1000" dirty="0"/>
          </a:p>
        </p:txBody>
      </p:sp>
      <p:sp>
        <p:nvSpPr>
          <p:cNvPr id="13" name="Shape 11"/>
          <p:cNvSpPr/>
          <p:nvPr/>
        </p:nvSpPr>
        <p:spPr>
          <a:xfrm>
            <a:off x="0" y="4892040"/>
            <a:ext cx="9144000" cy="251460"/>
          </a:xfrm>
          <a:prstGeom prst="rect">
            <a:avLst/>
          </a:prstGeom>
          <a:solidFill>
            <a:srgbClr val="0D1F3C"/>
          </a:solidFill>
          <a:ln/>
        </p:spPr>
        <p:txBody>
          <a:bodyPr/>
          <a:lstStyle/>
          <a:p>
            <a:endParaRPr lang="en-US"/>
          </a:p>
        </p:txBody>
      </p:sp>
      <p:sp>
        <p:nvSpPr>
          <p:cNvPr id="14" name="Text 12"/>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5" name="Text 13"/>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14 / 35</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06  |  Observation 05 of 05</a:t>
            </a:r>
            <a:endParaRPr lang="en-US" sz="2000" dirty="0"/>
          </a:p>
        </p:txBody>
      </p:sp>
      <p:sp>
        <p:nvSpPr>
          <p:cNvPr id="5" name="Shape 3"/>
          <p:cNvSpPr/>
          <p:nvPr/>
        </p:nvSpPr>
        <p:spPr>
          <a:xfrm>
            <a:off x="365760" y="749808"/>
            <a:ext cx="914400" cy="914400"/>
          </a:xfrm>
          <a:prstGeom prst="rect">
            <a:avLst/>
          </a:prstGeom>
          <a:solidFill>
            <a:srgbClr val="1A3461"/>
          </a:solidFill>
          <a:ln/>
        </p:spPr>
        <p:txBody>
          <a:bodyPr/>
          <a:lstStyle/>
          <a:p>
            <a:endParaRPr lang="en-US"/>
          </a:p>
        </p:txBody>
      </p:sp>
      <p:sp>
        <p:nvSpPr>
          <p:cNvPr id="6" name="Text 4"/>
          <p:cNvSpPr/>
          <p:nvPr/>
        </p:nvSpPr>
        <p:spPr>
          <a:xfrm>
            <a:off x="365760" y="749808"/>
            <a:ext cx="914400" cy="914400"/>
          </a:xfrm>
          <a:prstGeom prst="rect">
            <a:avLst/>
          </a:prstGeom>
          <a:noFill/>
          <a:ln/>
        </p:spPr>
        <p:txBody>
          <a:bodyPr wrap="square" lIns="0" tIns="0" rIns="0" bIns="0" rtlCol="0" anchor="ctr"/>
          <a:lstStyle/>
          <a:p>
            <a:pPr marL="0" indent="0" algn="ctr">
              <a:buNone/>
            </a:pPr>
            <a:r>
              <a:rPr lang="en-US" sz="3400" b="1" dirty="0">
                <a:solidFill>
                  <a:srgbClr val="FFFFFF"/>
                </a:solidFill>
              </a:rPr>
              <a:t>05</a:t>
            </a:r>
            <a:endParaRPr lang="en-US" sz="3400" dirty="0"/>
          </a:p>
        </p:txBody>
      </p:sp>
      <p:sp>
        <p:nvSpPr>
          <p:cNvPr id="7" name="Text 5"/>
          <p:cNvSpPr/>
          <p:nvPr/>
        </p:nvSpPr>
        <p:spPr>
          <a:xfrm>
            <a:off x="1417320" y="777240"/>
            <a:ext cx="6858000" cy="475488"/>
          </a:xfrm>
          <a:prstGeom prst="rect">
            <a:avLst/>
          </a:prstGeom>
          <a:noFill/>
          <a:ln/>
        </p:spPr>
        <p:txBody>
          <a:bodyPr wrap="square" lIns="0" tIns="0" rIns="0" bIns="0" rtlCol="0" anchor="t"/>
          <a:lstStyle/>
          <a:p>
            <a:pPr marL="0" indent="0">
              <a:buNone/>
            </a:pPr>
            <a:r>
              <a:rPr lang="en-US" sz="1600" b="1" dirty="0">
                <a:solidFill>
                  <a:srgbClr val="0F172A"/>
                </a:solidFill>
              </a:rPr>
              <a:t>The Market Is Consolidating — M&amp;A Activity Signals Maturation</a:t>
            </a:r>
            <a:endParaRPr lang="en-US" sz="1600" dirty="0"/>
          </a:p>
        </p:txBody>
      </p:sp>
      <p:sp>
        <p:nvSpPr>
          <p:cNvPr id="8" name="Text 6"/>
          <p:cNvSpPr/>
          <p:nvPr/>
        </p:nvSpPr>
        <p:spPr>
          <a:xfrm>
            <a:off x="1417320" y="1261872"/>
            <a:ext cx="6858000" cy="329184"/>
          </a:xfrm>
          <a:prstGeom prst="rect">
            <a:avLst/>
          </a:prstGeom>
          <a:noFill/>
          <a:ln/>
        </p:spPr>
        <p:txBody>
          <a:bodyPr wrap="square" lIns="0" tIns="0" rIns="0" bIns="0" rtlCol="0" anchor="ctr"/>
          <a:lstStyle/>
          <a:p>
            <a:pPr marL="0" indent="0">
              <a:buNone/>
            </a:pPr>
            <a:r>
              <a:rPr lang="en-US" sz="1050" i="1" dirty="0">
                <a:solidFill>
                  <a:srgbClr val="1A3461"/>
                </a:solidFill>
              </a:rPr>
              <a:t>Multiple acquisitions and large funding rounds in 2025 signal that the vibe coding market is entering a consolidation phase.</a:t>
            </a:r>
            <a:endParaRPr lang="en-US" sz="1050" dirty="0"/>
          </a:p>
        </p:txBody>
      </p:sp>
      <p:sp>
        <p:nvSpPr>
          <p:cNvPr id="9" name="Shape 7"/>
          <p:cNvSpPr/>
          <p:nvPr/>
        </p:nvSpPr>
        <p:spPr>
          <a:xfrm>
            <a:off x="365760" y="1828800"/>
            <a:ext cx="1828800" cy="1463040"/>
          </a:xfrm>
          <a:prstGeom prst="rect">
            <a:avLst/>
          </a:prstGeom>
          <a:solidFill>
            <a:srgbClr val="1A3461"/>
          </a:solidFill>
          <a:ln/>
        </p:spPr>
        <p:txBody>
          <a:bodyPr/>
          <a:lstStyle/>
          <a:p>
            <a:endParaRPr lang="en-US"/>
          </a:p>
        </p:txBody>
      </p:sp>
      <p:sp>
        <p:nvSpPr>
          <p:cNvPr id="10" name="Text 8"/>
          <p:cNvSpPr/>
          <p:nvPr/>
        </p:nvSpPr>
        <p:spPr>
          <a:xfrm>
            <a:off x="365760" y="1874520"/>
            <a:ext cx="1828800" cy="822960"/>
          </a:xfrm>
          <a:prstGeom prst="rect">
            <a:avLst/>
          </a:prstGeom>
          <a:noFill/>
          <a:ln/>
        </p:spPr>
        <p:txBody>
          <a:bodyPr wrap="square" lIns="0" tIns="0" rIns="0" bIns="0" rtlCol="0" anchor="ctr"/>
          <a:lstStyle/>
          <a:p>
            <a:pPr marL="0" indent="0" algn="ctr">
              <a:buNone/>
            </a:pPr>
            <a:r>
              <a:rPr lang="en-US" sz="3600" b="1" dirty="0">
                <a:solidFill>
                  <a:srgbClr val="FFFFFF"/>
                </a:solidFill>
              </a:rPr>
              <a:t>$3B</a:t>
            </a:r>
            <a:endParaRPr lang="en-US" sz="3600" dirty="0"/>
          </a:p>
        </p:txBody>
      </p:sp>
      <p:sp>
        <p:nvSpPr>
          <p:cNvPr id="11" name="Text 9"/>
          <p:cNvSpPr/>
          <p:nvPr/>
        </p:nvSpPr>
        <p:spPr>
          <a:xfrm>
            <a:off x="365760" y="2670048"/>
            <a:ext cx="1828800" cy="548640"/>
          </a:xfrm>
          <a:prstGeom prst="rect">
            <a:avLst/>
          </a:prstGeom>
          <a:noFill/>
          <a:ln/>
        </p:spPr>
        <p:txBody>
          <a:bodyPr wrap="square" lIns="0" tIns="0" rIns="0" bIns="0" rtlCol="0" anchor="ctr"/>
          <a:lstStyle/>
          <a:p>
            <a:pPr marL="0" indent="0" algn="ctr">
              <a:buNone/>
            </a:pPr>
            <a:r>
              <a:rPr lang="en-US" sz="850" dirty="0">
                <a:solidFill>
                  <a:srgbClr val="FFFFFF"/>
                </a:solidFill>
              </a:rPr>
              <a:t>OpenAI's acquisition of</a:t>
            </a:r>
            <a:endParaRPr lang="en-US" sz="850" dirty="0"/>
          </a:p>
          <a:p>
            <a:pPr marL="0" indent="0" algn="ctr">
              <a:buNone/>
            </a:pPr>
            <a:r>
              <a:rPr lang="en-US" sz="850" dirty="0">
                <a:solidFill>
                  <a:srgbClr val="FFFFFF"/>
                </a:solidFill>
              </a:rPr>
              <a:t>Windsurf (Codeium) in 2025</a:t>
            </a:r>
            <a:endParaRPr lang="en-US" sz="850" dirty="0"/>
          </a:p>
        </p:txBody>
      </p:sp>
      <p:sp>
        <p:nvSpPr>
          <p:cNvPr id="12" name="Text 10"/>
          <p:cNvSpPr/>
          <p:nvPr/>
        </p:nvSpPr>
        <p:spPr>
          <a:xfrm>
            <a:off x="2395728" y="1828800"/>
            <a:ext cx="6492240" cy="2560320"/>
          </a:xfrm>
          <a:prstGeom prst="rect">
            <a:avLst/>
          </a:prstGeom>
          <a:noFill/>
          <a:ln/>
        </p:spPr>
        <p:txBody>
          <a:bodyPr wrap="square" lIns="0" tIns="0" rIns="0" bIns="0" rtlCol="0" anchor="t"/>
          <a:lstStyle/>
          <a:p>
            <a:pPr marL="0" indent="0">
              <a:buNone/>
            </a:pPr>
            <a:r>
              <a:rPr lang="en-US" sz="1000" dirty="0">
                <a:solidFill>
                  <a:srgbClr val="334155"/>
                </a:solidFill>
              </a:rPr>
              <a:t>2025 saw significant consolidation in this space. Windsurf (Codeium) was acquired by OpenAI for approximately $3 billion in May 2025 — a clear signal that frontier AI companies view code generation tools as strategic assets. Base44 was acquired by Wix for $80 million in late 2025, bringing a vibe coding tool into the website builder ecosystem. Cursor raised at a ~$23 billion valuation, suggesting investor conviction in high-quality code assistance tools. Replit has raised $200M+ and maintains 40M+ developers on platform. This consolidation pattern mirrors earlier SaaS markets: a large number of point solutions will give way to a smaller number of well-capitalized platforms with deep enterprise integration. Companies standardizing on vibe coding tools today should build vendor lock-in risk into their evaluation frameworks.</a:t>
            </a:r>
            <a:endParaRPr lang="en-US" sz="1000" dirty="0"/>
          </a:p>
        </p:txBody>
      </p:sp>
      <p:sp>
        <p:nvSpPr>
          <p:cNvPr id="13" name="Shape 11"/>
          <p:cNvSpPr/>
          <p:nvPr/>
        </p:nvSpPr>
        <p:spPr>
          <a:xfrm>
            <a:off x="0" y="4892040"/>
            <a:ext cx="9144000" cy="251460"/>
          </a:xfrm>
          <a:prstGeom prst="rect">
            <a:avLst/>
          </a:prstGeom>
          <a:solidFill>
            <a:srgbClr val="0D1F3C"/>
          </a:solidFill>
          <a:ln/>
        </p:spPr>
        <p:txBody>
          <a:bodyPr/>
          <a:lstStyle/>
          <a:p>
            <a:endParaRPr lang="en-US"/>
          </a:p>
        </p:txBody>
      </p:sp>
      <p:sp>
        <p:nvSpPr>
          <p:cNvPr id="14" name="Text 12"/>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5" name="Text 13"/>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15 / 35</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07  |  Market Statistics — Enterprise Feature Coverage</a:t>
            </a:r>
            <a:endParaRPr lang="en-US" sz="2000" dirty="0"/>
          </a:p>
        </p:txBody>
      </p:sp>
      <p:graphicFrame>
        <p:nvGraphicFramePr>
          <p:cNvPr id="5" name="Chart 0"/>
          <p:cNvGraphicFramePr/>
          <p:nvPr/>
        </p:nvGraphicFramePr>
        <p:xfrm>
          <a:off x="365760" y="786384"/>
          <a:ext cx="841248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3"/>
          <p:cNvSpPr/>
          <p:nvPr/>
        </p:nvSpPr>
        <p:spPr>
          <a:xfrm>
            <a:off x="365760" y="4315968"/>
            <a:ext cx="8412480" cy="182880"/>
          </a:xfrm>
          <a:prstGeom prst="rect">
            <a:avLst/>
          </a:prstGeom>
          <a:noFill/>
          <a:ln/>
        </p:spPr>
        <p:txBody>
          <a:bodyPr wrap="square" lIns="0" tIns="0" rIns="0" bIns="0" rtlCol="0" anchor="ctr"/>
          <a:lstStyle/>
          <a:p>
            <a:pPr marL="0" indent="0">
              <a:buNone/>
            </a:pPr>
            <a:r>
              <a:rPr lang="en-US" sz="850" i="1" dirty="0">
                <a:solidFill>
                  <a:srgbClr val="64748B"/>
                </a:solidFill>
              </a:rPr>
              <a:t>Out of 17 platforms studied. "Enterprise Tier" = SOC 2 + SSO + RBAC + Audit logs all present.</a:t>
            </a:r>
            <a:endParaRPr lang="en-US" sz="850" dirty="0"/>
          </a:p>
        </p:txBody>
      </p:sp>
      <p:sp>
        <p:nvSpPr>
          <p:cNvPr id="7" name="Shape 4"/>
          <p:cNvSpPr/>
          <p:nvPr/>
        </p:nvSpPr>
        <p:spPr>
          <a:xfrm>
            <a:off x="0" y="4892040"/>
            <a:ext cx="9144000" cy="251460"/>
          </a:xfrm>
          <a:prstGeom prst="rect">
            <a:avLst/>
          </a:prstGeom>
          <a:solidFill>
            <a:srgbClr val="0D1F3C"/>
          </a:solidFill>
          <a:ln/>
        </p:spPr>
        <p:txBody>
          <a:bodyPr/>
          <a:lstStyle/>
          <a:p>
            <a:endParaRPr lang="en-US"/>
          </a:p>
        </p:txBody>
      </p:sp>
      <p:sp>
        <p:nvSpPr>
          <p:cNvPr id="8" name="Text 5"/>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9" name="Text 6"/>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16 / 35</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07  |  Market Statistics — Platform Build Capabilities</a:t>
            </a:r>
            <a:endParaRPr lang="en-US" sz="2000" dirty="0"/>
          </a:p>
        </p:txBody>
      </p:sp>
      <p:graphicFrame>
        <p:nvGraphicFramePr>
          <p:cNvPr id="5" name="Chart 0"/>
          <p:cNvGraphicFramePr/>
          <p:nvPr/>
        </p:nvGraphicFramePr>
        <p:xfrm>
          <a:off x="365760" y="786384"/>
          <a:ext cx="8412480" cy="347472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3"/>
          <p:cNvSpPr/>
          <p:nvPr/>
        </p:nvSpPr>
        <p:spPr>
          <a:xfrm>
            <a:off x="365760" y="4315968"/>
            <a:ext cx="8412480" cy="182880"/>
          </a:xfrm>
          <a:prstGeom prst="rect">
            <a:avLst/>
          </a:prstGeom>
          <a:noFill/>
          <a:ln/>
        </p:spPr>
        <p:txBody>
          <a:bodyPr wrap="square" lIns="0" tIns="0" rIns="0" bIns="0" rtlCol="0" anchor="ctr"/>
          <a:lstStyle/>
          <a:p>
            <a:pPr marL="0" indent="0">
              <a:buNone/>
            </a:pPr>
            <a:r>
              <a:rPr lang="en-US" sz="850" i="1" dirty="0">
                <a:solidFill>
                  <a:srgbClr val="64748B"/>
                </a:solidFill>
              </a:rPr>
              <a:t>All 17 vendors support HTML web app creation. Only 7 support native mobile. Gaming support is rare.</a:t>
            </a:r>
            <a:endParaRPr lang="en-US" sz="850" dirty="0"/>
          </a:p>
        </p:txBody>
      </p:sp>
      <p:sp>
        <p:nvSpPr>
          <p:cNvPr id="7" name="Shape 4"/>
          <p:cNvSpPr/>
          <p:nvPr/>
        </p:nvSpPr>
        <p:spPr>
          <a:xfrm>
            <a:off x="0" y="4892040"/>
            <a:ext cx="9144000" cy="251460"/>
          </a:xfrm>
          <a:prstGeom prst="rect">
            <a:avLst/>
          </a:prstGeom>
          <a:solidFill>
            <a:srgbClr val="0D1F3C"/>
          </a:solidFill>
          <a:ln/>
        </p:spPr>
        <p:txBody>
          <a:bodyPr/>
          <a:lstStyle/>
          <a:p>
            <a:endParaRPr lang="en-US"/>
          </a:p>
        </p:txBody>
      </p:sp>
      <p:sp>
        <p:nvSpPr>
          <p:cNvPr id="8" name="Text 5"/>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9" name="Text 6"/>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17 / 35</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07  |  Market Statistics — Tier Distribution &amp; Funding Landscape</a:t>
            </a:r>
            <a:endParaRPr lang="en-US" sz="2000" dirty="0"/>
          </a:p>
        </p:txBody>
      </p:sp>
      <p:graphicFrame>
        <p:nvGraphicFramePr>
          <p:cNvPr id="5" name="Chart 0"/>
          <p:cNvGraphicFramePr/>
          <p:nvPr/>
        </p:nvGraphicFramePr>
        <p:xfrm>
          <a:off x="365760" y="786384"/>
          <a:ext cx="4206240" cy="356616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1"/>
          <p:cNvGraphicFramePr/>
          <p:nvPr/>
        </p:nvGraphicFramePr>
        <p:xfrm>
          <a:off x="4937760" y="786384"/>
          <a:ext cx="3840480" cy="3566160"/>
        </p:xfrm>
        <a:graphic>
          <a:graphicData uri="http://schemas.openxmlformats.org/drawingml/2006/chart">
            <c:chart xmlns:c="http://schemas.openxmlformats.org/drawingml/2006/chart" xmlns:r="http://schemas.openxmlformats.org/officeDocument/2006/relationships" r:id="rId4"/>
          </a:graphicData>
        </a:graphic>
      </p:graphicFrame>
      <p:sp>
        <p:nvSpPr>
          <p:cNvPr id="7" name="Shape 3"/>
          <p:cNvSpPr/>
          <p:nvPr/>
        </p:nvSpPr>
        <p:spPr>
          <a:xfrm>
            <a:off x="0" y="4892040"/>
            <a:ext cx="9144000" cy="251460"/>
          </a:xfrm>
          <a:prstGeom prst="rect">
            <a:avLst/>
          </a:prstGeom>
          <a:solidFill>
            <a:srgbClr val="0D1F3C"/>
          </a:solidFill>
          <a:ln/>
        </p:spPr>
        <p:txBody>
          <a:bodyPr/>
          <a:lstStyle/>
          <a:p>
            <a:endParaRPr lang="en-US"/>
          </a:p>
        </p:txBody>
      </p:sp>
      <p:sp>
        <p:nvSpPr>
          <p:cNvPr id="8" name="Text 4"/>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9" name="Text 5"/>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18 / 35</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 AUGIE BY VIBIN LABS (YOUR PRODUCT)</a:t>
            </a:r>
            <a:endParaRPr lang="en-US" sz="2000" dirty="0"/>
          </a:p>
        </p:txBody>
      </p:sp>
      <p:sp>
        <p:nvSpPr>
          <p:cNvPr id="5" name="Shape 3"/>
          <p:cNvSpPr/>
          <p:nvPr/>
        </p:nvSpPr>
        <p:spPr>
          <a:xfrm>
            <a:off x="0" y="0"/>
            <a:ext cx="9144000" cy="658368"/>
          </a:xfrm>
          <a:prstGeom prst="rect">
            <a:avLst/>
          </a:prstGeom>
          <a:solidFill>
            <a:srgbClr val="7C3009"/>
          </a:solidFill>
          <a:ln/>
        </p:spPr>
        <p:txBody>
          <a:bodyPr/>
          <a:lstStyle/>
          <a:p>
            <a:endParaRPr lang="en-US"/>
          </a:p>
        </p:txBody>
      </p:sp>
      <p:sp>
        <p:nvSpPr>
          <p:cNvPr id="6" name="Shape 4"/>
          <p:cNvSpPr/>
          <p:nvPr/>
        </p:nvSpPr>
        <p:spPr>
          <a:xfrm>
            <a:off x="0" y="0"/>
            <a:ext cx="164592" cy="658368"/>
          </a:xfrm>
          <a:prstGeom prst="rect">
            <a:avLst/>
          </a:prstGeom>
          <a:solidFill>
            <a:srgbClr val="F59E0B"/>
          </a:solidFill>
          <a:ln/>
        </p:spPr>
        <p:txBody>
          <a:bodyPr/>
          <a:lstStyle/>
          <a:p>
            <a:endParaRPr lang="en-US"/>
          </a:p>
        </p:txBody>
      </p:sp>
      <p:sp>
        <p:nvSpPr>
          <p:cNvPr id="7" name="Text 5"/>
          <p:cNvSpPr/>
          <p:nvPr/>
        </p:nvSpPr>
        <p:spPr>
          <a:xfrm>
            <a:off x="292608" y="0"/>
            <a:ext cx="8686800" cy="658368"/>
          </a:xfrm>
          <a:prstGeom prst="rect">
            <a:avLst/>
          </a:prstGeom>
          <a:noFill/>
          <a:ln/>
        </p:spPr>
        <p:txBody>
          <a:bodyPr wrap="square" lIns="0" tIns="0" rIns="0" bIns="0" rtlCol="0" anchor="ctr"/>
          <a:lstStyle/>
          <a:p>
            <a:pPr marL="0" indent="0">
              <a:buNone/>
            </a:pPr>
            <a:r>
              <a:rPr lang="en-US" sz="1300" b="1" dirty="0">
                <a:solidFill>
                  <a:srgbClr val="F59E0B"/>
                </a:solidFill>
              </a:rPr>
              <a:t>SECTION 08  |  VENDOR PROFILE: ★ AUGIE BY VIBIN LABS (YOUR PRODUCT)</a:t>
            </a:r>
            <a:endParaRPr lang="en-US" sz="1300" dirty="0"/>
          </a:p>
        </p:txBody>
      </p:sp>
      <p:sp>
        <p:nvSpPr>
          <p:cNvPr id="8" name="Shape 6"/>
          <p:cNvSpPr/>
          <p:nvPr/>
        </p:nvSpPr>
        <p:spPr>
          <a:xfrm>
            <a:off x="365760" y="749808"/>
            <a:ext cx="8412480" cy="640080"/>
          </a:xfrm>
          <a:prstGeom prst="rect">
            <a:avLst/>
          </a:prstGeom>
          <a:solidFill>
            <a:srgbClr val="FEF3C7"/>
          </a:solidFill>
          <a:ln/>
          <a:effectLst>
            <a:outerShdw blurRad="101600" dist="38100" dir="8100000" algn="bl" rotWithShape="0">
              <a:srgbClr val="000000">
                <a:alpha val="12000"/>
              </a:srgbClr>
            </a:outerShdw>
          </a:effectLst>
        </p:spPr>
        <p:txBody>
          <a:bodyPr/>
          <a:lstStyle/>
          <a:p>
            <a:endParaRPr lang="en-US"/>
          </a:p>
        </p:txBody>
      </p:sp>
      <p:sp>
        <p:nvSpPr>
          <p:cNvPr id="9" name="Shape 7"/>
          <p:cNvSpPr/>
          <p:nvPr/>
        </p:nvSpPr>
        <p:spPr>
          <a:xfrm>
            <a:off x="365760" y="749808"/>
            <a:ext cx="91440" cy="640080"/>
          </a:xfrm>
          <a:prstGeom prst="rect">
            <a:avLst/>
          </a:prstGeom>
          <a:solidFill>
            <a:srgbClr val="F59E0B"/>
          </a:solidFill>
          <a:ln/>
        </p:spPr>
        <p:txBody>
          <a:bodyPr/>
          <a:lstStyle/>
          <a:p>
            <a:endParaRPr lang="en-US"/>
          </a:p>
        </p:txBody>
      </p:sp>
      <p:sp>
        <p:nvSpPr>
          <p:cNvPr id="10" name="Text 8"/>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92400E"/>
                </a:solidFill>
              </a:rPr>
              <a:t>Augie by Vibin Labs</a:t>
            </a:r>
            <a:endParaRPr lang="en-US" sz="1600" dirty="0"/>
          </a:p>
        </p:txBody>
      </p:sp>
      <p:sp>
        <p:nvSpPr>
          <p:cNvPr id="11" name="Text 9"/>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2023</a:t>
            </a:r>
            <a:endParaRPr lang="en-US" sz="900" dirty="0"/>
          </a:p>
        </p:txBody>
      </p:sp>
      <p:sp>
        <p:nvSpPr>
          <p:cNvPr id="12" name="Shape 10"/>
          <p:cNvSpPr/>
          <p:nvPr/>
        </p:nvSpPr>
        <p:spPr>
          <a:xfrm>
            <a:off x="6217920" y="822960"/>
            <a:ext cx="2377440" cy="457200"/>
          </a:xfrm>
          <a:prstGeom prst="rect">
            <a:avLst/>
          </a:prstGeom>
          <a:solidFill>
            <a:srgbClr val="F59E0B"/>
          </a:solidFill>
          <a:ln/>
        </p:spPr>
        <p:txBody>
          <a:bodyPr/>
          <a:lstStyle/>
          <a:p>
            <a:endParaRPr lang="en-US"/>
          </a:p>
        </p:txBody>
      </p:sp>
      <p:sp>
        <p:nvSpPr>
          <p:cNvPr id="13" name="Text 11"/>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4" name="Text 12"/>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Augie is the flagship product of Vibin Labs, an AI-powered development platform that enables creation of HTML applications, mobile apps, and desktop software through natural language prompting powered by Claude Code. Augie uniquely offers a one-time fee model ($500) versus the subscription paradigm of all competitors, making it compelling for teams building a defined project set. Native audit trails via SQLite, full app deployment, and multi-user support position Augie between Tier 1 and Tier 2 enterprise readiness.</a:t>
            </a:r>
            <a:endParaRPr lang="en-US" sz="950" dirty="0"/>
          </a:p>
        </p:txBody>
      </p:sp>
      <p:sp>
        <p:nvSpPr>
          <p:cNvPr id="15" name="Shape 13"/>
          <p:cNvSpPr/>
          <p:nvPr/>
        </p:nvSpPr>
        <p:spPr>
          <a:xfrm>
            <a:off x="365760" y="2432304"/>
            <a:ext cx="2377440" cy="749808"/>
          </a:xfrm>
          <a:prstGeom prst="rect">
            <a:avLst/>
          </a:prstGeom>
          <a:solidFill>
            <a:srgbClr val="0D1F3C"/>
          </a:solidFill>
          <a:ln/>
        </p:spPr>
        <p:txBody>
          <a:bodyPr/>
          <a:lstStyle/>
          <a:p>
            <a:endParaRPr lang="en-US"/>
          </a:p>
        </p:txBody>
      </p:sp>
      <p:sp>
        <p:nvSpPr>
          <p:cNvPr id="16" name="Text 14"/>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7" name="Text 15"/>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$500 one-time fee</a:t>
            </a:r>
            <a:endParaRPr lang="en-US" sz="850" dirty="0"/>
          </a:p>
        </p:txBody>
      </p:sp>
      <p:sp>
        <p:nvSpPr>
          <p:cNvPr id="18" name="Shape 16"/>
          <p:cNvSpPr/>
          <p:nvPr/>
        </p:nvSpPr>
        <p:spPr>
          <a:xfrm>
            <a:off x="2880360" y="2432304"/>
            <a:ext cx="2468880" cy="749808"/>
          </a:xfrm>
          <a:prstGeom prst="rect">
            <a:avLst/>
          </a:prstGeom>
          <a:solidFill>
            <a:srgbClr val="1A3461"/>
          </a:solidFill>
          <a:ln/>
        </p:spPr>
        <p:txBody>
          <a:bodyPr/>
          <a:lstStyle/>
          <a:p>
            <a:endParaRPr lang="en-US"/>
          </a:p>
        </p:txBody>
      </p:sp>
      <p:sp>
        <p:nvSpPr>
          <p:cNvPr id="19" name="Text 17"/>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20" name="Text 18"/>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N/A — Early stage</a:t>
            </a:r>
            <a:endParaRPr lang="en-US" sz="850" dirty="0"/>
          </a:p>
        </p:txBody>
      </p:sp>
      <p:graphicFrame>
        <p:nvGraphicFramePr>
          <p:cNvPr id="21"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 Apps &amp; Websites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Claude Code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SQLite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SQLite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22" name="Shape 19"/>
          <p:cNvSpPr/>
          <p:nvPr/>
        </p:nvSpPr>
        <p:spPr>
          <a:xfrm>
            <a:off x="365760" y="3246120"/>
            <a:ext cx="5120640" cy="237744"/>
          </a:xfrm>
          <a:prstGeom prst="rect">
            <a:avLst/>
          </a:prstGeom>
          <a:solidFill>
            <a:srgbClr val="F59E0B"/>
          </a:solidFill>
          <a:ln/>
        </p:spPr>
        <p:txBody>
          <a:bodyPr/>
          <a:lstStyle/>
          <a:p>
            <a:endParaRPr lang="en-US"/>
          </a:p>
        </p:txBody>
      </p:sp>
      <p:sp>
        <p:nvSpPr>
          <p:cNvPr id="23" name="Text 20"/>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0F172A"/>
                </a:solidFill>
              </a:rPr>
              <a:t>ANALYST OBSERVATIONS</a:t>
            </a:r>
            <a:endParaRPr lang="en-US" sz="800" dirty="0"/>
          </a:p>
        </p:txBody>
      </p:sp>
      <p:sp>
        <p:nvSpPr>
          <p:cNvPr id="24" name="Text 21"/>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Augie's one-time pricing model is a genuine market differentiator. Native audit trail capability and full application deployment (not just web exports) set it apart from Tier 3 vibe coding tools. Key next steps: publish SOC 2 or equivalent compliance documentation, formally document SSO/SAML capability, and establish a public enterprise security policy page to compete directly for Tier 2 enterprise budgets.</a:t>
            </a:r>
            <a:endParaRPr lang="en-US" sz="900" dirty="0"/>
          </a:p>
        </p:txBody>
      </p:sp>
      <p:sp>
        <p:nvSpPr>
          <p:cNvPr id="25" name="Shape 22"/>
          <p:cNvSpPr/>
          <p:nvPr/>
        </p:nvSpPr>
        <p:spPr>
          <a:xfrm>
            <a:off x="0" y="4892040"/>
            <a:ext cx="9144000" cy="251460"/>
          </a:xfrm>
          <a:prstGeom prst="rect">
            <a:avLst/>
          </a:prstGeom>
          <a:solidFill>
            <a:srgbClr val="0D1F3C"/>
          </a:solidFill>
          <a:ln/>
        </p:spPr>
        <p:txBody>
          <a:bodyPr/>
          <a:lstStyle/>
          <a:p>
            <a:endParaRPr lang="en-US"/>
          </a:p>
        </p:txBody>
      </p:sp>
      <p:sp>
        <p:nvSpPr>
          <p:cNvPr id="26" name="Text 23"/>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7" name="Text 24"/>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19 / 35</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TABLE OF CONTENTS</a:t>
            </a:r>
            <a:endParaRPr lang="en-US" sz="2000" dirty="0"/>
          </a:p>
        </p:txBody>
      </p:sp>
      <p:sp>
        <p:nvSpPr>
          <p:cNvPr id="5" name="Text 3"/>
          <p:cNvSpPr/>
          <p:nvPr/>
        </p:nvSpPr>
        <p:spPr>
          <a:xfrm>
            <a:off x="292608" y="0"/>
            <a:ext cx="8686800" cy="658368"/>
          </a:xfrm>
          <a:prstGeom prst="rect">
            <a:avLst/>
          </a:prstGeom>
          <a:noFill/>
          <a:ln/>
        </p:spPr>
        <p:txBody>
          <a:bodyPr wrap="square" lIns="0" tIns="0" rIns="0" bIns="0" rtlCol="0" anchor="ctr"/>
          <a:lstStyle/>
          <a:p>
            <a:pPr marL="0" indent="0" algn="r">
              <a:buNone/>
            </a:pPr>
            <a:r>
              <a:rPr lang="en-US" sz="1000" dirty="0">
                <a:solidFill>
                  <a:srgbClr val="C9D6E5"/>
                </a:solidFill>
              </a:rPr>
              <a:t>Vibin Labs Research | March 2026</a:t>
            </a:r>
            <a:endParaRPr lang="en-US" sz="1000" dirty="0"/>
          </a:p>
        </p:txBody>
      </p:sp>
      <p:sp>
        <p:nvSpPr>
          <p:cNvPr id="6" name="Shape 4"/>
          <p:cNvSpPr/>
          <p:nvPr/>
        </p:nvSpPr>
        <p:spPr>
          <a:xfrm>
            <a:off x="365760" y="868680"/>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65760" y="868680"/>
            <a:ext cx="502920" cy="621792"/>
          </a:xfrm>
          <a:prstGeom prst="rect">
            <a:avLst/>
          </a:prstGeom>
          <a:solidFill>
            <a:srgbClr val="0D1F3C"/>
          </a:solidFill>
          <a:ln/>
        </p:spPr>
        <p:txBody>
          <a:bodyPr/>
          <a:lstStyle/>
          <a:p>
            <a:endParaRPr lang="en-US"/>
          </a:p>
        </p:txBody>
      </p:sp>
      <p:sp>
        <p:nvSpPr>
          <p:cNvPr id="8" name="Text 6"/>
          <p:cNvSpPr/>
          <p:nvPr/>
        </p:nvSpPr>
        <p:spPr>
          <a:xfrm>
            <a:off x="365760" y="868680"/>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01</a:t>
            </a:r>
            <a:endParaRPr lang="en-US" sz="1600" dirty="0"/>
          </a:p>
        </p:txBody>
      </p:sp>
      <p:sp>
        <p:nvSpPr>
          <p:cNvPr id="9" name="Text 7"/>
          <p:cNvSpPr/>
          <p:nvPr/>
        </p:nvSpPr>
        <p:spPr>
          <a:xfrm>
            <a:off x="960120" y="905256"/>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Research Objectives &amp; The Big Three Questions</a:t>
            </a:r>
            <a:endParaRPr lang="en-US" sz="1000" dirty="0"/>
          </a:p>
        </p:txBody>
      </p:sp>
      <p:sp>
        <p:nvSpPr>
          <p:cNvPr id="10" name="Text 8"/>
          <p:cNvSpPr/>
          <p:nvPr/>
        </p:nvSpPr>
        <p:spPr>
          <a:xfrm>
            <a:off x="960120" y="1271016"/>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 3</a:t>
            </a:r>
            <a:endParaRPr lang="en-US" sz="800" dirty="0"/>
          </a:p>
        </p:txBody>
      </p:sp>
      <p:sp>
        <p:nvSpPr>
          <p:cNvPr id="11" name="Shape 9"/>
          <p:cNvSpPr/>
          <p:nvPr/>
        </p:nvSpPr>
        <p:spPr>
          <a:xfrm>
            <a:off x="365760" y="1618488"/>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365760" y="1618488"/>
            <a:ext cx="502920" cy="621792"/>
          </a:xfrm>
          <a:prstGeom prst="rect">
            <a:avLst/>
          </a:prstGeom>
          <a:solidFill>
            <a:srgbClr val="0D1F3C"/>
          </a:solidFill>
          <a:ln/>
        </p:spPr>
        <p:txBody>
          <a:bodyPr/>
          <a:lstStyle/>
          <a:p>
            <a:endParaRPr lang="en-US"/>
          </a:p>
        </p:txBody>
      </p:sp>
      <p:sp>
        <p:nvSpPr>
          <p:cNvPr id="13" name="Text 11"/>
          <p:cNvSpPr/>
          <p:nvPr/>
        </p:nvSpPr>
        <p:spPr>
          <a:xfrm>
            <a:off x="365760" y="1618488"/>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02</a:t>
            </a:r>
            <a:endParaRPr lang="en-US" sz="1600" dirty="0"/>
          </a:p>
        </p:txBody>
      </p:sp>
      <p:sp>
        <p:nvSpPr>
          <p:cNvPr id="14" name="Text 12"/>
          <p:cNvSpPr/>
          <p:nvPr/>
        </p:nvSpPr>
        <p:spPr>
          <a:xfrm>
            <a:off x="960120" y="1655064"/>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Research Methodology &amp; Process</a:t>
            </a:r>
            <a:endParaRPr lang="en-US" sz="1000" dirty="0"/>
          </a:p>
        </p:txBody>
      </p:sp>
      <p:sp>
        <p:nvSpPr>
          <p:cNvPr id="15" name="Text 13"/>
          <p:cNvSpPr/>
          <p:nvPr/>
        </p:nvSpPr>
        <p:spPr>
          <a:xfrm>
            <a:off x="960120" y="2020824"/>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 4</a:t>
            </a:r>
            <a:endParaRPr lang="en-US" sz="800" dirty="0"/>
          </a:p>
        </p:txBody>
      </p:sp>
      <p:sp>
        <p:nvSpPr>
          <p:cNvPr id="16" name="Shape 14"/>
          <p:cNvSpPr/>
          <p:nvPr/>
        </p:nvSpPr>
        <p:spPr>
          <a:xfrm>
            <a:off x="365760" y="2368296"/>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7" name="Shape 15"/>
          <p:cNvSpPr/>
          <p:nvPr/>
        </p:nvSpPr>
        <p:spPr>
          <a:xfrm>
            <a:off x="365760" y="2368296"/>
            <a:ext cx="502920" cy="621792"/>
          </a:xfrm>
          <a:prstGeom prst="rect">
            <a:avLst/>
          </a:prstGeom>
          <a:solidFill>
            <a:srgbClr val="0D1F3C"/>
          </a:solidFill>
          <a:ln/>
        </p:spPr>
        <p:txBody>
          <a:bodyPr/>
          <a:lstStyle/>
          <a:p>
            <a:endParaRPr lang="en-US"/>
          </a:p>
        </p:txBody>
      </p:sp>
      <p:sp>
        <p:nvSpPr>
          <p:cNvPr id="18" name="Text 16"/>
          <p:cNvSpPr/>
          <p:nvPr/>
        </p:nvSpPr>
        <p:spPr>
          <a:xfrm>
            <a:off x="365760" y="2368296"/>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03</a:t>
            </a:r>
            <a:endParaRPr lang="en-US" sz="1600" dirty="0"/>
          </a:p>
        </p:txBody>
      </p:sp>
      <p:sp>
        <p:nvSpPr>
          <p:cNvPr id="19" name="Text 17"/>
          <p:cNvSpPr/>
          <p:nvPr/>
        </p:nvSpPr>
        <p:spPr>
          <a:xfrm>
            <a:off x="960120" y="2404872"/>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Executive Summary &amp; Big Conclusion</a:t>
            </a:r>
            <a:endParaRPr lang="en-US" sz="1000" dirty="0"/>
          </a:p>
        </p:txBody>
      </p:sp>
      <p:sp>
        <p:nvSpPr>
          <p:cNvPr id="20" name="Text 18"/>
          <p:cNvSpPr/>
          <p:nvPr/>
        </p:nvSpPr>
        <p:spPr>
          <a:xfrm>
            <a:off x="960120" y="2770632"/>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5–6</a:t>
            </a:r>
            <a:endParaRPr lang="en-US" sz="800" dirty="0"/>
          </a:p>
        </p:txBody>
      </p:sp>
      <p:sp>
        <p:nvSpPr>
          <p:cNvPr id="21" name="Shape 19"/>
          <p:cNvSpPr/>
          <p:nvPr/>
        </p:nvSpPr>
        <p:spPr>
          <a:xfrm>
            <a:off x="365760" y="3118104"/>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365760" y="3118104"/>
            <a:ext cx="502920" cy="621792"/>
          </a:xfrm>
          <a:prstGeom prst="rect">
            <a:avLst/>
          </a:prstGeom>
          <a:solidFill>
            <a:srgbClr val="0D1F3C"/>
          </a:solidFill>
          <a:ln/>
        </p:spPr>
        <p:txBody>
          <a:bodyPr/>
          <a:lstStyle/>
          <a:p>
            <a:endParaRPr lang="en-US"/>
          </a:p>
        </p:txBody>
      </p:sp>
      <p:sp>
        <p:nvSpPr>
          <p:cNvPr id="23" name="Text 21"/>
          <p:cNvSpPr/>
          <p:nvPr/>
        </p:nvSpPr>
        <p:spPr>
          <a:xfrm>
            <a:off x="365760" y="3118104"/>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04</a:t>
            </a:r>
            <a:endParaRPr lang="en-US" sz="1600" dirty="0"/>
          </a:p>
        </p:txBody>
      </p:sp>
      <p:sp>
        <p:nvSpPr>
          <p:cNvPr id="24" name="Text 22"/>
          <p:cNvSpPr/>
          <p:nvPr/>
        </p:nvSpPr>
        <p:spPr>
          <a:xfrm>
            <a:off x="960120" y="3154680"/>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Vibe Code Walkthroughs: Reminder App Build</a:t>
            </a:r>
            <a:endParaRPr lang="en-US" sz="1000" dirty="0"/>
          </a:p>
        </p:txBody>
      </p:sp>
      <p:sp>
        <p:nvSpPr>
          <p:cNvPr id="25" name="Text 23"/>
          <p:cNvSpPr/>
          <p:nvPr/>
        </p:nvSpPr>
        <p:spPr>
          <a:xfrm>
            <a:off x="960120" y="3520440"/>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7–8</a:t>
            </a:r>
            <a:endParaRPr lang="en-US" sz="800" dirty="0"/>
          </a:p>
        </p:txBody>
      </p:sp>
      <p:sp>
        <p:nvSpPr>
          <p:cNvPr id="26" name="Shape 24"/>
          <p:cNvSpPr/>
          <p:nvPr/>
        </p:nvSpPr>
        <p:spPr>
          <a:xfrm>
            <a:off x="365760" y="3867912"/>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7" name="Shape 25"/>
          <p:cNvSpPr/>
          <p:nvPr/>
        </p:nvSpPr>
        <p:spPr>
          <a:xfrm>
            <a:off x="365760" y="3867912"/>
            <a:ext cx="502920" cy="621792"/>
          </a:xfrm>
          <a:prstGeom prst="rect">
            <a:avLst/>
          </a:prstGeom>
          <a:solidFill>
            <a:srgbClr val="0D1F3C"/>
          </a:solidFill>
          <a:ln/>
        </p:spPr>
        <p:txBody>
          <a:bodyPr/>
          <a:lstStyle/>
          <a:p>
            <a:endParaRPr lang="en-US"/>
          </a:p>
        </p:txBody>
      </p:sp>
      <p:sp>
        <p:nvSpPr>
          <p:cNvPr id="28" name="Text 26"/>
          <p:cNvSpPr/>
          <p:nvPr/>
        </p:nvSpPr>
        <p:spPr>
          <a:xfrm>
            <a:off x="365760" y="3867912"/>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05</a:t>
            </a:r>
            <a:endParaRPr lang="en-US" sz="1600" dirty="0"/>
          </a:p>
        </p:txBody>
      </p:sp>
      <p:sp>
        <p:nvSpPr>
          <p:cNvPr id="29" name="Text 27"/>
          <p:cNvSpPr/>
          <p:nvPr/>
        </p:nvSpPr>
        <p:spPr>
          <a:xfrm>
            <a:off x="960120" y="3904488"/>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Enterprise vs. Individual Vibe Coding</a:t>
            </a:r>
            <a:endParaRPr lang="en-US" sz="1000" dirty="0"/>
          </a:p>
        </p:txBody>
      </p:sp>
      <p:sp>
        <p:nvSpPr>
          <p:cNvPr id="30" name="Text 28"/>
          <p:cNvSpPr/>
          <p:nvPr/>
        </p:nvSpPr>
        <p:spPr>
          <a:xfrm>
            <a:off x="960120" y="4270248"/>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9–10</a:t>
            </a:r>
            <a:endParaRPr lang="en-US" sz="800" dirty="0"/>
          </a:p>
        </p:txBody>
      </p:sp>
      <p:sp>
        <p:nvSpPr>
          <p:cNvPr id="31" name="Shape 29"/>
          <p:cNvSpPr/>
          <p:nvPr/>
        </p:nvSpPr>
        <p:spPr>
          <a:xfrm>
            <a:off x="4800600" y="868680"/>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2" name="Shape 30"/>
          <p:cNvSpPr/>
          <p:nvPr/>
        </p:nvSpPr>
        <p:spPr>
          <a:xfrm>
            <a:off x="4800600" y="868680"/>
            <a:ext cx="502920" cy="621792"/>
          </a:xfrm>
          <a:prstGeom prst="rect">
            <a:avLst/>
          </a:prstGeom>
          <a:solidFill>
            <a:srgbClr val="0D1F3C"/>
          </a:solidFill>
          <a:ln/>
        </p:spPr>
        <p:txBody>
          <a:bodyPr/>
          <a:lstStyle/>
          <a:p>
            <a:endParaRPr lang="en-US"/>
          </a:p>
        </p:txBody>
      </p:sp>
      <p:sp>
        <p:nvSpPr>
          <p:cNvPr id="33" name="Text 31"/>
          <p:cNvSpPr/>
          <p:nvPr/>
        </p:nvSpPr>
        <p:spPr>
          <a:xfrm>
            <a:off x="4800600" y="868680"/>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06</a:t>
            </a:r>
            <a:endParaRPr lang="en-US" sz="1600" dirty="0"/>
          </a:p>
        </p:txBody>
      </p:sp>
      <p:sp>
        <p:nvSpPr>
          <p:cNvPr id="34" name="Text 32"/>
          <p:cNvSpPr/>
          <p:nvPr/>
        </p:nvSpPr>
        <p:spPr>
          <a:xfrm>
            <a:off x="5394960" y="905256"/>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Top 5 Observations</a:t>
            </a:r>
            <a:endParaRPr lang="en-US" sz="1000" dirty="0"/>
          </a:p>
        </p:txBody>
      </p:sp>
      <p:sp>
        <p:nvSpPr>
          <p:cNvPr id="35" name="Text 33"/>
          <p:cNvSpPr/>
          <p:nvPr/>
        </p:nvSpPr>
        <p:spPr>
          <a:xfrm>
            <a:off x="5394960" y="1271016"/>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11–15</a:t>
            </a:r>
            <a:endParaRPr lang="en-US" sz="800" dirty="0"/>
          </a:p>
        </p:txBody>
      </p:sp>
      <p:sp>
        <p:nvSpPr>
          <p:cNvPr id="36" name="Shape 34"/>
          <p:cNvSpPr/>
          <p:nvPr/>
        </p:nvSpPr>
        <p:spPr>
          <a:xfrm>
            <a:off x="4800600" y="1618488"/>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7" name="Shape 35"/>
          <p:cNvSpPr/>
          <p:nvPr/>
        </p:nvSpPr>
        <p:spPr>
          <a:xfrm>
            <a:off x="4800600" y="1618488"/>
            <a:ext cx="502920" cy="621792"/>
          </a:xfrm>
          <a:prstGeom prst="rect">
            <a:avLst/>
          </a:prstGeom>
          <a:solidFill>
            <a:srgbClr val="0D1F3C"/>
          </a:solidFill>
          <a:ln/>
        </p:spPr>
        <p:txBody>
          <a:bodyPr/>
          <a:lstStyle/>
          <a:p>
            <a:endParaRPr lang="en-US"/>
          </a:p>
        </p:txBody>
      </p:sp>
      <p:sp>
        <p:nvSpPr>
          <p:cNvPr id="38" name="Text 36"/>
          <p:cNvSpPr/>
          <p:nvPr/>
        </p:nvSpPr>
        <p:spPr>
          <a:xfrm>
            <a:off x="4800600" y="1618488"/>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07</a:t>
            </a:r>
            <a:endParaRPr lang="en-US" sz="1600" dirty="0"/>
          </a:p>
        </p:txBody>
      </p:sp>
      <p:sp>
        <p:nvSpPr>
          <p:cNvPr id="39" name="Text 37"/>
          <p:cNvSpPr/>
          <p:nvPr/>
        </p:nvSpPr>
        <p:spPr>
          <a:xfrm>
            <a:off x="5394960" y="1655064"/>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Market Statistics &amp; Charts</a:t>
            </a:r>
            <a:endParaRPr lang="en-US" sz="1000" dirty="0"/>
          </a:p>
        </p:txBody>
      </p:sp>
      <p:sp>
        <p:nvSpPr>
          <p:cNvPr id="40" name="Text 38"/>
          <p:cNvSpPr/>
          <p:nvPr/>
        </p:nvSpPr>
        <p:spPr>
          <a:xfrm>
            <a:off x="5394960" y="2020824"/>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16–18</a:t>
            </a:r>
            <a:endParaRPr lang="en-US" sz="800" dirty="0"/>
          </a:p>
        </p:txBody>
      </p:sp>
      <p:sp>
        <p:nvSpPr>
          <p:cNvPr id="41" name="Shape 39"/>
          <p:cNvSpPr/>
          <p:nvPr/>
        </p:nvSpPr>
        <p:spPr>
          <a:xfrm>
            <a:off x="4800600" y="2368296"/>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42" name="Shape 40"/>
          <p:cNvSpPr/>
          <p:nvPr/>
        </p:nvSpPr>
        <p:spPr>
          <a:xfrm>
            <a:off x="4800600" y="2368296"/>
            <a:ext cx="502920" cy="621792"/>
          </a:xfrm>
          <a:prstGeom prst="rect">
            <a:avLst/>
          </a:prstGeom>
          <a:solidFill>
            <a:srgbClr val="0D1F3C"/>
          </a:solidFill>
          <a:ln/>
        </p:spPr>
        <p:txBody>
          <a:bodyPr/>
          <a:lstStyle/>
          <a:p>
            <a:endParaRPr lang="en-US"/>
          </a:p>
        </p:txBody>
      </p:sp>
      <p:sp>
        <p:nvSpPr>
          <p:cNvPr id="43" name="Text 41"/>
          <p:cNvSpPr/>
          <p:nvPr/>
        </p:nvSpPr>
        <p:spPr>
          <a:xfrm>
            <a:off x="4800600" y="2368296"/>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08</a:t>
            </a:r>
            <a:endParaRPr lang="en-US" sz="1600" dirty="0"/>
          </a:p>
        </p:txBody>
      </p:sp>
      <p:sp>
        <p:nvSpPr>
          <p:cNvPr id="44" name="Text 42"/>
          <p:cNvSpPr/>
          <p:nvPr/>
        </p:nvSpPr>
        <p:spPr>
          <a:xfrm>
            <a:off x="5394960" y="2404872"/>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Vendor Profiles (12 Vendors)</a:t>
            </a:r>
            <a:endParaRPr lang="en-US" sz="1000" dirty="0"/>
          </a:p>
        </p:txBody>
      </p:sp>
      <p:sp>
        <p:nvSpPr>
          <p:cNvPr id="45" name="Text 43"/>
          <p:cNvSpPr/>
          <p:nvPr/>
        </p:nvSpPr>
        <p:spPr>
          <a:xfrm>
            <a:off x="5394960" y="2770632"/>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19–30</a:t>
            </a:r>
            <a:endParaRPr lang="en-US" sz="800" dirty="0"/>
          </a:p>
        </p:txBody>
      </p:sp>
      <p:sp>
        <p:nvSpPr>
          <p:cNvPr id="46" name="Shape 44"/>
          <p:cNvSpPr/>
          <p:nvPr/>
        </p:nvSpPr>
        <p:spPr>
          <a:xfrm>
            <a:off x="4800600" y="3118104"/>
            <a:ext cx="4206240" cy="6217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47" name="Shape 45"/>
          <p:cNvSpPr/>
          <p:nvPr/>
        </p:nvSpPr>
        <p:spPr>
          <a:xfrm>
            <a:off x="4800600" y="3118104"/>
            <a:ext cx="502920" cy="621792"/>
          </a:xfrm>
          <a:prstGeom prst="rect">
            <a:avLst/>
          </a:prstGeom>
          <a:solidFill>
            <a:srgbClr val="0D1F3C"/>
          </a:solidFill>
          <a:ln/>
        </p:spPr>
        <p:txBody>
          <a:bodyPr/>
          <a:lstStyle/>
          <a:p>
            <a:endParaRPr lang="en-US"/>
          </a:p>
        </p:txBody>
      </p:sp>
      <p:sp>
        <p:nvSpPr>
          <p:cNvPr id="48" name="Text 46"/>
          <p:cNvSpPr/>
          <p:nvPr/>
        </p:nvSpPr>
        <p:spPr>
          <a:xfrm>
            <a:off x="4800600" y="3118104"/>
            <a:ext cx="502920" cy="621792"/>
          </a:xfrm>
          <a:prstGeom prst="rect">
            <a:avLst/>
          </a:prstGeom>
          <a:noFill/>
          <a:ln/>
        </p:spPr>
        <p:txBody>
          <a:bodyPr wrap="square" lIns="0" tIns="0" rIns="0" bIns="0" rtlCol="0" anchor="ctr"/>
          <a:lstStyle/>
          <a:p>
            <a:pPr marL="0" indent="0" algn="ctr">
              <a:buNone/>
            </a:pPr>
            <a:r>
              <a:rPr lang="en-US" sz="1600" b="1" dirty="0">
                <a:solidFill>
                  <a:srgbClr val="F59E0B"/>
                </a:solidFill>
              </a:rPr>
              <a:t>09</a:t>
            </a:r>
            <a:endParaRPr lang="en-US" sz="1600" dirty="0"/>
          </a:p>
        </p:txBody>
      </p:sp>
      <p:sp>
        <p:nvSpPr>
          <p:cNvPr id="49" name="Text 47"/>
          <p:cNvSpPr/>
          <p:nvPr/>
        </p:nvSpPr>
        <p:spPr>
          <a:xfrm>
            <a:off x="5394960" y="3154680"/>
            <a:ext cx="2926080" cy="384048"/>
          </a:xfrm>
          <a:prstGeom prst="rect">
            <a:avLst/>
          </a:prstGeom>
          <a:noFill/>
          <a:ln/>
        </p:spPr>
        <p:txBody>
          <a:bodyPr wrap="square" lIns="0" tIns="0" rIns="0" bIns="0" rtlCol="0" anchor="ctr"/>
          <a:lstStyle/>
          <a:p>
            <a:pPr marL="0" indent="0">
              <a:buNone/>
            </a:pPr>
            <a:r>
              <a:rPr lang="en-US" sz="1000" b="1" dirty="0">
                <a:solidFill>
                  <a:srgbClr val="0F172A"/>
                </a:solidFill>
              </a:rPr>
              <a:t>Conclusions &amp; References</a:t>
            </a:r>
            <a:endParaRPr lang="en-US" sz="1000" dirty="0"/>
          </a:p>
        </p:txBody>
      </p:sp>
      <p:sp>
        <p:nvSpPr>
          <p:cNvPr id="50" name="Text 48"/>
          <p:cNvSpPr/>
          <p:nvPr/>
        </p:nvSpPr>
        <p:spPr>
          <a:xfrm>
            <a:off x="5394960" y="3520440"/>
            <a:ext cx="2834640" cy="182880"/>
          </a:xfrm>
          <a:prstGeom prst="rect">
            <a:avLst/>
          </a:prstGeom>
          <a:noFill/>
          <a:ln/>
        </p:spPr>
        <p:txBody>
          <a:bodyPr wrap="square" lIns="0" tIns="0" rIns="0" bIns="0" rtlCol="0" anchor="ctr"/>
          <a:lstStyle/>
          <a:p>
            <a:pPr marL="0" indent="0">
              <a:buNone/>
            </a:pPr>
            <a:r>
              <a:rPr lang="en-US" sz="800" dirty="0">
                <a:solidFill>
                  <a:srgbClr val="64748B"/>
                </a:solidFill>
              </a:rPr>
              <a:t>Slides 31–32</a:t>
            </a:r>
            <a:endParaRPr lang="en-US" sz="800" dirty="0"/>
          </a:p>
        </p:txBody>
      </p:sp>
      <p:sp>
        <p:nvSpPr>
          <p:cNvPr id="51" name="Shape 49"/>
          <p:cNvSpPr/>
          <p:nvPr/>
        </p:nvSpPr>
        <p:spPr>
          <a:xfrm>
            <a:off x="0" y="4892040"/>
            <a:ext cx="9144000" cy="251460"/>
          </a:xfrm>
          <a:prstGeom prst="rect">
            <a:avLst/>
          </a:prstGeom>
          <a:solidFill>
            <a:srgbClr val="0D1F3C"/>
          </a:solidFill>
          <a:ln/>
        </p:spPr>
        <p:txBody>
          <a:bodyPr/>
          <a:lstStyle/>
          <a:p>
            <a:endParaRPr lang="en-US"/>
          </a:p>
        </p:txBody>
      </p:sp>
      <p:sp>
        <p:nvSpPr>
          <p:cNvPr id="52" name="Text 5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53" name="Text 5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 / 35</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CURSOR</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Cursor</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2022</a:t>
            </a:r>
            <a:endParaRPr lang="en-US" sz="900" dirty="0"/>
          </a:p>
        </p:txBody>
      </p:sp>
      <p:sp>
        <p:nvSpPr>
          <p:cNvPr id="9" name="Shape 7"/>
          <p:cNvSpPr/>
          <p:nvPr/>
        </p:nvSpPr>
        <p:spPr>
          <a:xfrm>
            <a:off x="6217920" y="822960"/>
            <a:ext cx="2377440" cy="457200"/>
          </a:xfrm>
          <a:prstGeom prst="rect">
            <a:avLst/>
          </a:prstGeom>
          <a:solidFill>
            <a:srgbClr val="1B5FA8"/>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Cursor is an AI-first code editor built on VS Code, with deep integrations for Claude (3.5, 3.7 Sonnet) and OpenAI (GPT-4, O1). It targets professional developers who want AI augmentation within a familiar IDE environment. Cursor raised $2.3B at a ~$23B valuation and claims over 1M daily active users as of 2025.</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 $20/mo | $60/mo Pro | $200 Ultra | Teams $40/user</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1M+ daily active users</a:t>
            </a:r>
            <a:endParaRPr lang="en-US" sz="850" dirty="0"/>
          </a:p>
        </p:txBody>
      </p:sp>
      <p:graphicFrame>
        <p:nvGraphicFramePr>
          <p:cNvPr id="21"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apps &amp; websites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Claude 3.7 Sonnet, GPT-4, O1</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Enterprise tier only</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via Teams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AWS, Azure, turbopuffer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2D only</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18"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Cursor is the most developer-loved AI code assistant in the market, with rapid iteration capability and broad LLM model support. Enterprise features (audit logs, SCIM, SAML) are locked to the Enterprise tier, which can feel like artificial tiering to mid-market buyers. The $23B valuation demands continued product execution to justify.</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20 / 35</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MS COPILOT (M365)</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MS Copilot (M365)</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2023 (Copilot)</a:t>
            </a:r>
            <a:endParaRPr lang="en-US" sz="900" dirty="0"/>
          </a:p>
        </p:txBody>
      </p:sp>
      <p:sp>
        <p:nvSpPr>
          <p:cNvPr id="9" name="Shape 7"/>
          <p:cNvSpPr/>
          <p:nvPr/>
        </p:nvSpPr>
        <p:spPr>
          <a:xfrm>
            <a:off x="6217920" y="822960"/>
            <a:ext cx="2377440" cy="457200"/>
          </a:xfrm>
          <a:prstGeom prst="rect">
            <a:avLst/>
          </a:prstGeom>
          <a:solidFill>
            <a:srgbClr val="1B5FA8"/>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Microsoft 365 Copilot integrates GPT-4/4.1 via Azure OpenAI directly into the Microsoft productivity and development ecosystem. It represents the deepest enterprise governance of any platform in this study, with Microsoft Purview DLP, Customer Lockbox, FedRAMP options, and in-country data processing across 15+ global regions. Hundreds of millions of users in the Microsoft ecosystem.</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basic | Copilot Pro $20/mo |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Hundreds of millions (Microsoft 365 installed base)</a:t>
            </a:r>
            <a:endParaRPr lang="en-US" sz="850" dirty="0"/>
          </a:p>
        </p:txBody>
      </p:sp>
      <p:graphicFrame>
        <p:nvGraphicFramePr>
          <p:cNvPr id="22"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Apps, integrations, workflows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 4.1 via Azure OpenAI</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Full Purview</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Azure SQL, Dataverse, Cosmos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The gold standard for enterprise governance. Purview DLP, Customer Lockbox, eDiscovery, and 180-day audit retention set a benchmark that few purpose-built dev tools can match. The weakness: mobile app creation is secondary to productivity and workflow automation use cases.</a:t>
            </a:r>
            <a:endParaRPr lang="en-US" sz="900" dirty="0"/>
          </a:p>
        </p:txBody>
      </p:sp>
      <p:sp>
        <p:nvSpPr>
          <p:cNvPr id="18"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21 / 35</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WINDSURF (CODEIUM)</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Windsurf (Codeium)</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2021</a:t>
            </a:r>
            <a:endParaRPr lang="en-US" sz="900" dirty="0"/>
          </a:p>
        </p:txBody>
      </p:sp>
      <p:sp>
        <p:nvSpPr>
          <p:cNvPr id="9" name="Shape 7"/>
          <p:cNvSpPr/>
          <p:nvPr/>
        </p:nvSpPr>
        <p:spPr>
          <a:xfrm>
            <a:off x="6217920" y="822960"/>
            <a:ext cx="2377440" cy="457200"/>
          </a:xfrm>
          <a:prstGeom prst="rect">
            <a:avLst/>
          </a:prstGeom>
          <a:solidFill>
            <a:srgbClr val="1B5FA8"/>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Windsurf (formerly Codeium) is an AI coding assistant supporting full-stack applications with SOC 2 Type II certification and a self-hosting option — rare among Tier 2 players. It was acquired by OpenAI for approximately $3B in May 2025, signaling strategic importance to the frontier AI ecosystem. The Cascade agent model handles large codebases with multi-step reasoning.</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 Pro ~$15/mo | Teams/Enterprise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~1M+ developers</a:t>
            </a:r>
            <a:endParaRPr lang="en-US" sz="850" dirty="0"/>
          </a:p>
        </p:txBody>
      </p:sp>
      <p:graphicFrame>
        <p:nvGraphicFramePr>
          <p:cNvPr id="23"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3032760"/>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Codeium models, Claude, GPT integrations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 (enterprise)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Postgres, MongoDB, any dev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The OpenAI acquisition ($3B May 2025) transforms Windsurf's roadmap. Expect deep integration with OpenAI's model stack and potential enterprise governance enhancements funded by OpenAI's resources. Self-hosting option is a significant differentiator for privacy-sensitive enterprises. Gaming app support is a notable capability not found in most competitors.</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18"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22 / 35</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GITHUB COPILOT</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GitHub Copilot</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2021</a:t>
            </a:r>
            <a:endParaRPr lang="en-US" sz="900" dirty="0"/>
          </a:p>
        </p:txBody>
      </p:sp>
      <p:sp>
        <p:nvSpPr>
          <p:cNvPr id="9" name="Shape 7"/>
          <p:cNvSpPr/>
          <p:nvPr/>
        </p:nvSpPr>
        <p:spPr>
          <a:xfrm>
            <a:off x="6217920" y="822960"/>
            <a:ext cx="2377440" cy="457200"/>
          </a:xfrm>
          <a:prstGeom prst="rect">
            <a:avLst/>
          </a:prstGeom>
          <a:solidFill>
            <a:srgbClr val="1B5FA8"/>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GitHub Copilot is Microsoft's developer-facing AI assistant with 1.8M paid users and deep integration into the GitHub ecosystem. It offers enterprise-grade audit logging, SAML SSO, and FedRAMP via GitHub Enterprise Server, plus an on-premises option — the only way to keep proprietary code off cloud infrastructure. GitHub's 100M+ developer base provides unmatched distribution.</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$10/mo individual | $19/mo Business | $39/mo Enterprise</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~1.8M paid users; millions of repos on GitHub</a:t>
            </a:r>
            <a:endParaRPr lang="en-US" sz="850" dirty="0"/>
          </a:p>
        </p:txBody>
      </p:sp>
      <p:graphicFrame>
        <p:nvGraphicFramePr>
          <p:cNvPr id="24"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Apps, services, libraries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4.1, OpenAI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180-day log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Org + Enterprise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Any developer database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Possible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GitHub Copilot's enterprise credentials are unmatched in the developer tooling category: FedRAMP authorization, on-prem via GHES, and 180-day audit logs. The primary limitation is that it remains a code completion tool rather than a full application builder. Enterprises looking to generate entire applications (rather than assist developers) will need complementary tools.</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18"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23 / 35</a:t>
            </a:r>
            <a:endParaRPr lang="en-US" sz="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BOLT</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0891B2"/>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Bolt</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Vibe Coding  |  Founded: 2023 (StackBlitz)</a:t>
            </a:r>
            <a:endParaRPr lang="en-US" sz="900" dirty="0"/>
          </a:p>
        </p:txBody>
      </p:sp>
      <p:sp>
        <p:nvSpPr>
          <p:cNvPr id="9" name="Shape 7"/>
          <p:cNvSpPr/>
          <p:nvPr/>
        </p:nvSpPr>
        <p:spPr>
          <a:xfrm>
            <a:off x="6217920" y="822960"/>
            <a:ext cx="2377440" cy="457200"/>
          </a:xfrm>
          <a:prstGeom prst="rect">
            <a:avLst/>
          </a:prstGeom>
          <a:solidFill>
            <a:srgbClr val="0891B2"/>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VIBE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Bolt by StackBlitz is one of the fastest prototyping tools in the vibe coding category, allowing users to go from prompt to working full-stack application in under 30 minutes without developer experience. It supports Claude models and other frontier LLMs. With an estimated $40M ARR, it is commercially successful but lacks enterprise governance controls.</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tier | $20–$200/month plans</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Millions of users</a:t>
            </a:r>
            <a:endParaRPr lang="en-US" sz="850" dirty="0"/>
          </a:p>
        </p:txBody>
      </p:sp>
      <p:graphicFrame>
        <p:nvGraphicFramePr>
          <p:cNvPr id="25"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apps &amp; websites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Claude, frontier LLMs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DC2626"/>
                          </a:solidFill>
                        </a:rPr>
                        <a:t>❌ 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EE2E2"/>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Supabase, Netlify</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Bolt's strengths are speed and accessibility. For non-technical founders and solo developers, it democratizes app creation in a meaningful way. However, the lack of audit logs, SSO, and compliance certifications makes it categorically unsuitable for enterprise production use. Best positioned as a rapid prototyping tool that feeds validated concepts into more governed development pipelines.</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24 / 35</a:t>
            </a:r>
            <a:endParaRPr lang="en-US" sz="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REPLIT</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0891B2"/>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Replit</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Vibe Coding  |  Founded: 2016</a:t>
            </a:r>
            <a:endParaRPr lang="en-US" sz="900" dirty="0"/>
          </a:p>
        </p:txBody>
      </p:sp>
      <p:sp>
        <p:nvSpPr>
          <p:cNvPr id="9" name="Shape 7"/>
          <p:cNvSpPr/>
          <p:nvPr/>
        </p:nvSpPr>
        <p:spPr>
          <a:xfrm>
            <a:off x="6217920" y="822960"/>
            <a:ext cx="2377440" cy="457200"/>
          </a:xfrm>
          <a:prstGeom prst="rect">
            <a:avLst/>
          </a:prstGeom>
          <a:solidFill>
            <a:srgbClr val="0891B2"/>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VIBE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Replit is one of the most comprehensive vibe coding platforms, with 20M+ developers, SOC 2 Type II via Azure partnership, SSO, and RBAC. It supports full app creation, hosting, and deployment with a growing enterprise offering. The platform bridges the gap between individual prototyping and light enterprise use better than any other pure vibe coding tool.</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tier | $20–$30/month |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20M+ developers; millions of apps hosted</a:t>
            </a:r>
            <a:endParaRPr lang="en-US" sz="850" dirty="0"/>
          </a:p>
        </p:txBody>
      </p:sp>
      <p:graphicFrame>
        <p:nvGraphicFramePr>
          <p:cNvPr id="26"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 apps &amp; websites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Claude, internal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Team features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Postgres, Replit DB, external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Replit is the most enterprise-adjacent of the pure vibe coding tools. Its SOC 2 posture, Azure partnership, and team collaboration features place it in Tier 2. The platform excels at getting non-technical users to a deployed, working application faster than Cursor — but the code quality ceiling is lower. For enterprises, Replit is most appropriate for internal tools and low-risk applications.</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25 / 35</a:t>
            </a:r>
            <a:endParaRPr lang="en-US" sz="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LOVABLE</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0891B2"/>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Lovable</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Vibe Coding  |  Founded: 2023</a:t>
            </a:r>
            <a:endParaRPr lang="en-US" sz="900" dirty="0"/>
          </a:p>
        </p:txBody>
      </p:sp>
      <p:sp>
        <p:nvSpPr>
          <p:cNvPr id="9" name="Shape 7"/>
          <p:cNvSpPr/>
          <p:nvPr/>
        </p:nvSpPr>
        <p:spPr>
          <a:xfrm>
            <a:off x="6217920" y="822960"/>
            <a:ext cx="2377440" cy="457200"/>
          </a:xfrm>
          <a:prstGeom prst="rect">
            <a:avLst/>
          </a:prstGeom>
          <a:solidFill>
            <a:srgbClr val="0891B2"/>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VIBE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Lovable achieved $100M ARR in under 8 months — one of the fastest revenue ramps in SaaS history — by making web app creation accessible to non-developers through prompt iteration. It supports Figma-to-app workflows and strong UI/design generation. However, a April 2025 Guardio Labs report identified "VibeScamming" vulnerabilities in Lovable-generated apps, raising security concerns.</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tier | ~$20–$30/month</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Hundreds of thousands of users</a:t>
            </a:r>
            <a:endParaRPr lang="en-US" sz="850" dirty="0"/>
          </a:p>
        </p:txBody>
      </p:sp>
      <p:graphicFrame>
        <p:nvGraphicFramePr>
          <p:cNvPr id="27"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Web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Claude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DC2626"/>
                          </a:solidFill>
                        </a:rPr>
                        <a:t>❌ No</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EE2E2"/>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Supabase or external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Lovable's commercial momentum is impressive, but the security research findings are concerning for enterprise adoption. The VibeScamming vulnerability report (April 2025) demonstrated that AI-generated apps could inadvertently contain phishing or credential-harvesting code. Until Lovable demonstrates a systematic approach to secure code generation and adds enterprise governance controls, it belongs firmly in the Tier 3 / prototype-only category.</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26 / 35</a:t>
            </a:r>
            <a:endParaRPr lang="en-US" sz="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name="Slide 2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V0 BY VERCEL</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0891B2"/>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v0 by Vercel</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Vibe Coding  |  Founded: 2023</a:t>
            </a:r>
            <a:endParaRPr lang="en-US" sz="900" dirty="0"/>
          </a:p>
        </p:txBody>
      </p:sp>
      <p:sp>
        <p:nvSpPr>
          <p:cNvPr id="9" name="Shape 7"/>
          <p:cNvSpPr/>
          <p:nvPr/>
        </p:nvSpPr>
        <p:spPr>
          <a:xfrm>
            <a:off x="6217920" y="822960"/>
            <a:ext cx="2377440" cy="457200"/>
          </a:xfrm>
          <a:prstGeom prst="rect">
            <a:avLst/>
          </a:prstGeom>
          <a:solidFill>
            <a:srgbClr val="0891B2"/>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VIBE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v0 by Vercel specializes in generating high-quality React/Next.js frontend components and full web applications, deeply integrated with the Vercel deployment platform. It offers SOC 2 Type II, SAML SSO, and RBAC on enterprise tiers — making it the most enterprise-capable of the vibe coding tools. Best suited for frontend-heavy applications in the Vercel ecosystem.</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credits | Usage pricing |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Large developer adoption (Vercel ecosystem)</a:t>
            </a:r>
            <a:endParaRPr lang="en-US" sz="850" dirty="0"/>
          </a:p>
        </p:txBody>
      </p:sp>
      <p:graphicFrame>
        <p:nvGraphicFramePr>
          <p:cNvPr id="28"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2967228"/>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Web apps &amp; frontends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Vercel AI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Enterprise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Enterprise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Vercel backend / external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v0 produces the highest-quality UI/frontend code of any tool in the vibe coding category, and its Vercel ecosystem integration enables seamless deployment. The enterprise tier offers real governance (SOC 2, SAML, RBAC). The core limitation is that v0 is a frontend specialist — backend logic, databases, and mobile builds require additional tools or manual development.</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27 / 35</a:t>
            </a:r>
            <a:endParaRPr lang="en-US" sz="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name="Slide 28">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CLAUDE CODE</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A3461"/>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Claude Code</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LLM Coding  |  Founded: 2025 (Anthropic)</a:t>
            </a:r>
            <a:endParaRPr lang="en-US" sz="900" dirty="0"/>
          </a:p>
        </p:txBody>
      </p:sp>
      <p:sp>
        <p:nvSpPr>
          <p:cNvPr id="9" name="Shape 7"/>
          <p:cNvSpPr/>
          <p:nvPr/>
        </p:nvSpPr>
        <p:spPr>
          <a:xfrm>
            <a:off x="6217920" y="822960"/>
            <a:ext cx="2377440" cy="457200"/>
          </a:xfrm>
          <a:prstGeom prst="rect">
            <a:avLst/>
          </a:prstGeom>
          <a:solidFill>
            <a:srgbClr val="1A3461"/>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LLM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Claude Code is Anthropic's agentic CLI tool for AI-assisted development, powered by Claude Sonnet and Opus models. It can handle full-stack application creation, iterative development, and deployment configuration. As an Anthropic product, it inherits enterprise agreements, SOC 2 compliance, and GDPR frameworks. The $10B+ Anthropic fundraise provides long-term platform stability.</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 $20 Pro | $100–$200 Max |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Millions (via Claude user base)</a:t>
            </a:r>
            <a:endParaRPr lang="en-US" sz="850" dirty="0"/>
          </a:p>
        </p:txBody>
      </p:sp>
      <p:graphicFrame>
        <p:nvGraphicFramePr>
          <p:cNvPr id="29"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3246120"/>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 deployment configs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Claude Sonnet / Opus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Enterprise tools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Any developer database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Claude Code represents Anthropic's most direct competitive move against GitHub Copilot and Cursor. Its agentic coding capability — handling multi-file refactoring, test generation, and documentation — exceeds what most vibe coding tools offer. For enterprises already in the Anthropic ecosystem, Claude Code offers a natural path to AI-assisted development with enterprise-grade data agreements.</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28 / 35</a:t>
            </a:r>
            <a:endParaRPr lang="en-US" sz="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name="Slide 2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CHATGPT / CODE (OPENAI)</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A3461"/>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ChatGPT / Code (OpenAI)</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LLM Coding  |  Founded: 2022</a:t>
            </a:r>
            <a:endParaRPr lang="en-US" sz="900" dirty="0"/>
          </a:p>
        </p:txBody>
      </p:sp>
      <p:sp>
        <p:nvSpPr>
          <p:cNvPr id="9" name="Shape 7"/>
          <p:cNvSpPr/>
          <p:nvPr/>
        </p:nvSpPr>
        <p:spPr>
          <a:xfrm>
            <a:off x="6217920" y="822960"/>
            <a:ext cx="2377440" cy="457200"/>
          </a:xfrm>
          <a:prstGeom prst="rect">
            <a:avLst/>
          </a:prstGeom>
          <a:solidFill>
            <a:srgbClr val="1A3461"/>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LLM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OpenAI's ChatGPT includes powerful code generation capabilities used by hundreds of millions of users. The enterprise tier offers SOC 2 Type II, HIPAA configuration, SAML SSO, RBAC, and admin controls with a commitment not to use enterprise data for model training. GPT-4 and the forthcoming GPT-5 class models represent the largest installed base of any LLM coding tool.</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Included with ChatGPT Plus/Pro/Enterprise |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Hundreds of millions (ChatGPT installed base)</a:t>
            </a:r>
            <a:endParaRPr lang="en-US" sz="850" dirty="0"/>
          </a:p>
        </p:txBody>
      </p:sp>
      <p:graphicFrame>
        <p:nvGraphicFramePr>
          <p:cNvPr id="30"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3246120"/>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applications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GPT-4 / GPT-5 class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Enterprise logging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Any database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OpenAI's enterprise offering is among the most mature in this study, with HIPAA configuration available — critical for healthcare and life sciences. The sheer scale of the ChatGPT user base means the vast majority of developers already have familiarity with the interface, reducing adoption friction. GPT-5 class model releases will likely maintain OpenAI's capability edge through 2026.</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29 / 35</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01  |  Research Objectives &amp; The Big Three Questions</a:t>
            </a:r>
            <a:endParaRPr lang="en-US" sz="2000" dirty="0"/>
          </a:p>
        </p:txBody>
      </p:sp>
      <p:sp>
        <p:nvSpPr>
          <p:cNvPr id="5" name="Text 3"/>
          <p:cNvSpPr/>
          <p:nvPr/>
        </p:nvSpPr>
        <p:spPr>
          <a:xfrm>
            <a:off x="365760" y="777240"/>
            <a:ext cx="8412480" cy="347472"/>
          </a:xfrm>
          <a:prstGeom prst="rect">
            <a:avLst/>
          </a:prstGeom>
          <a:noFill/>
          <a:ln/>
        </p:spPr>
        <p:txBody>
          <a:bodyPr wrap="square" lIns="0" tIns="0" rIns="0" bIns="0" rtlCol="0" anchor="ctr"/>
          <a:lstStyle/>
          <a:p>
            <a:pPr marL="0" indent="0">
              <a:buNone/>
            </a:pPr>
            <a:r>
              <a:rPr lang="en-US" sz="1800" b="1" dirty="0">
                <a:solidFill>
                  <a:srgbClr val="0F172A"/>
                </a:solidFill>
              </a:rPr>
              <a:t>What We Set Out to Answer</a:t>
            </a:r>
            <a:endParaRPr lang="en-US" sz="1800" dirty="0"/>
          </a:p>
        </p:txBody>
      </p:sp>
      <p:sp>
        <p:nvSpPr>
          <p:cNvPr id="6" name="Text 4"/>
          <p:cNvSpPr/>
          <p:nvPr/>
        </p:nvSpPr>
        <p:spPr>
          <a:xfrm>
            <a:off x="365760" y="1143000"/>
            <a:ext cx="8412480" cy="502920"/>
          </a:xfrm>
          <a:prstGeom prst="rect">
            <a:avLst/>
          </a:prstGeom>
          <a:noFill/>
          <a:ln/>
        </p:spPr>
        <p:txBody>
          <a:bodyPr wrap="square" lIns="0" tIns="0" rIns="0" bIns="0" rtlCol="0" anchor="ctr"/>
          <a:lstStyle/>
          <a:p>
            <a:pPr marL="0" indent="0">
              <a:buNone/>
            </a:pPr>
            <a:r>
              <a:rPr lang="en-US" sz="1050" dirty="0">
                <a:solidFill>
                  <a:srgbClr val="334155"/>
                </a:solidFill>
              </a:rPr>
              <a:t>This research was initiated to evaluate the readiness of AI-assisted coding platforms for enterprise deployment — specifically whether so-called "vibe coding" tools have matured beyond prototyping into production-grade, team-capable environments.</a:t>
            </a:r>
            <a:endParaRPr lang="en-US" sz="1050" dirty="0"/>
          </a:p>
        </p:txBody>
      </p:sp>
      <p:sp>
        <p:nvSpPr>
          <p:cNvPr id="7" name="Shape 5"/>
          <p:cNvSpPr/>
          <p:nvPr/>
        </p:nvSpPr>
        <p:spPr>
          <a:xfrm>
            <a:off x="365760" y="1719072"/>
            <a:ext cx="8412480" cy="8686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65760" y="1719072"/>
            <a:ext cx="640080" cy="868680"/>
          </a:xfrm>
          <a:prstGeom prst="rect">
            <a:avLst/>
          </a:prstGeom>
          <a:solidFill>
            <a:srgbClr val="1B5FA8"/>
          </a:solidFill>
          <a:ln/>
        </p:spPr>
        <p:txBody>
          <a:bodyPr/>
          <a:lstStyle/>
          <a:p>
            <a:endParaRPr lang="en-US"/>
          </a:p>
        </p:txBody>
      </p:sp>
      <p:sp>
        <p:nvSpPr>
          <p:cNvPr id="9" name="Text 7"/>
          <p:cNvSpPr/>
          <p:nvPr/>
        </p:nvSpPr>
        <p:spPr>
          <a:xfrm>
            <a:off x="365760" y="1719072"/>
            <a:ext cx="640080" cy="868680"/>
          </a:xfrm>
          <a:prstGeom prst="rect">
            <a:avLst/>
          </a:prstGeom>
          <a:noFill/>
          <a:ln/>
        </p:spPr>
        <p:txBody>
          <a:bodyPr wrap="square" lIns="0" tIns="0" rIns="0" bIns="0" rtlCol="0" anchor="ctr"/>
          <a:lstStyle/>
          <a:p>
            <a:pPr marL="0" indent="0" algn="ctr">
              <a:buNone/>
            </a:pPr>
            <a:r>
              <a:rPr lang="en-US" sz="1800" b="1" dirty="0">
                <a:solidFill>
                  <a:srgbClr val="FFFFFF"/>
                </a:solidFill>
              </a:rPr>
              <a:t>Q1</a:t>
            </a:r>
            <a:endParaRPr lang="en-US" sz="1800" dirty="0"/>
          </a:p>
        </p:txBody>
      </p:sp>
      <p:sp>
        <p:nvSpPr>
          <p:cNvPr id="10" name="Text 8"/>
          <p:cNvSpPr/>
          <p:nvPr/>
        </p:nvSpPr>
        <p:spPr>
          <a:xfrm>
            <a:off x="1115568" y="1783080"/>
            <a:ext cx="7223760" cy="274320"/>
          </a:xfrm>
          <a:prstGeom prst="rect">
            <a:avLst/>
          </a:prstGeom>
          <a:noFill/>
          <a:ln/>
        </p:spPr>
        <p:txBody>
          <a:bodyPr wrap="square" lIns="0" tIns="0" rIns="0" bIns="0" rtlCol="0" anchor="ctr"/>
          <a:lstStyle/>
          <a:p>
            <a:pPr marL="0" indent="0">
              <a:buNone/>
            </a:pPr>
            <a:r>
              <a:rPr lang="en-US" sz="1150" b="1" dirty="0">
                <a:solidFill>
                  <a:srgbClr val="0F172A"/>
                </a:solidFill>
              </a:rPr>
              <a:t>Are there vibe coding tools suited for the enterprise?</a:t>
            </a:r>
            <a:endParaRPr lang="en-US" sz="1150" dirty="0"/>
          </a:p>
        </p:txBody>
      </p:sp>
      <p:sp>
        <p:nvSpPr>
          <p:cNvPr id="11" name="Text 9"/>
          <p:cNvSpPr/>
          <p:nvPr/>
        </p:nvSpPr>
        <p:spPr>
          <a:xfrm>
            <a:off x="1115568" y="2057400"/>
            <a:ext cx="7223760" cy="457200"/>
          </a:xfrm>
          <a:prstGeom prst="rect">
            <a:avLst/>
          </a:prstGeom>
          <a:noFill/>
          <a:ln/>
        </p:spPr>
        <p:txBody>
          <a:bodyPr wrap="square" lIns="0" tIns="0" rIns="0" bIns="0" rtlCol="0" anchor="ctr"/>
          <a:lstStyle/>
          <a:p>
            <a:pPr marL="0" indent="0">
              <a:buNone/>
            </a:pPr>
            <a:r>
              <a:rPr lang="en-US" sz="950" dirty="0">
                <a:solidFill>
                  <a:srgbClr val="334155"/>
                </a:solidFill>
              </a:rPr>
              <a:t>Do these platforms offer audit logging, SSO/SAML, RBAC, compliance certifications (SOC 2, GDPR, HIPAA), and the governance controls that regulated enterprises demand?</a:t>
            </a:r>
            <a:endParaRPr lang="en-US" sz="950" dirty="0"/>
          </a:p>
        </p:txBody>
      </p:sp>
      <p:sp>
        <p:nvSpPr>
          <p:cNvPr id="12" name="Shape 10"/>
          <p:cNvSpPr/>
          <p:nvPr/>
        </p:nvSpPr>
        <p:spPr>
          <a:xfrm>
            <a:off x="365760" y="2679192"/>
            <a:ext cx="8412480" cy="8686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65760" y="2679192"/>
            <a:ext cx="640080" cy="868680"/>
          </a:xfrm>
          <a:prstGeom prst="rect">
            <a:avLst/>
          </a:prstGeom>
          <a:solidFill>
            <a:srgbClr val="0891B2"/>
          </a:solidFill>
          <a:ln/>
        </p:spPr>
        <p:txBody>
          <a:bodyPr/>
          <a:lstStyle/>
          <a:p>
            <a:endParaRPr lang="en-US"/>
          </a:p>
        </p:txBody>
      </p:sp>
      <p:sp>
        <p:nvSpPr>
          <p:cNvPr id="14" name="Text 12"/>
          <p:cNvSpPr/>
          <p:nvPr/>
        </p:nvSpPr>
        <p:spPr>
          <a:xfrm>
            <a:off x="365760" y="2679192"/>
            <a:ext cx="640080" cy="868680"/>
          </a:xfrm>
          <a:prstGeom prst="rect">
            <a:avLst/>
          </a:prstGeom>
          <a:noFill/>
          <a:ln/>
        </p:spPr>
        <p:txBody>
          <a:bodyPr wrap="square" lIns="0" tIns="0" rIns="0" bIns="0" rtlCol="0" anchor="ctr"/>
          <a:lstStyle/>
          <a:p>
            <a:pPr marL="0" indent="0" algn="ctr">
              <a:buNone/>
            </a:pPr>
            <a:r>
              <a:rPr lang="en-US" sz="1800" b="1" dirty="0">
                <a:solidFill>
                  <a:srgbClr val="FFFFFF"/>
                </a:solidFill>
              </a:rPr>
              <a:t>Q2</a:t>
            </a:r>
            <a:endParaRPr lang="en-US" sz="1800" dirty="0"/>
          </a:p>
        </p:txBody>
      </p:sp>
      <p:sp>
        <p:nvSpPr>
          <p:cNvPr id="15" name="Text 13"/>
          <p:cNvSpPr/>
          <p:nvPr/>
        </p:nvSpPr>
        <p:spPr>
          <a:xfrm>
            <a:off x="1115568" y="2743200"/>
            <a:ext cx="7223760" cy="274320"/>
          </a:xfrm>
          <a:prstGeom prst="rect">
            <a:avLst/>
          </a:prstGeom>
          <a:noFill/>
          <a:ln/>
        </p:spPr>
        <p:txBody>
          <a:bodyPr wrap="square" lIns="0" tIns="0" rIns="0" bIns="0" rtlCol="0" anchor="ctr"/>
          <a:lstStyle/>
          <a:p>
            <a:pPr marL="0" indent="0">
              <a:buNone/>
            </a:pPr>
            <a:r>
              <a:rPr lang="en-US" sz="1150" b="1" dirty="0">
                <a:solidFill>
                  <a:srgbClr val="0F172A"/>
                </a:solidFill>
              </a:rPr>
              <a:t>Are there vibe coding tools set up to help teams of people?</a:t>
            </a:r>
            <a:endParaRPr lang="en-US" sz="1150" dirty="0"/>
          </a:p>
        </p:txBody>
      </p:sp>
      <p:sp>
        <p:nvSpPr>
          <p:cNvPr id="16" name="Text 14"/>
          <p:cNvSpPr/>
          <p:nvPr/>
        </p:nvSpPr>
        <p:spPr>
          <a:xfrm>
            <a:off x="1115568" y="3017520"/>
            <a:ext cx="7223760" cy="457200"/>
          </a:xfrm>
          <a:prstGeom prst="rect">
            <a:avLst/>
          </a:prstGeom>
          <a:noFill/>
          <a:ln/>
        </p:spPr>
        <p:txBody>
          <a:bodyPr wrap="square" lIns="0" tIns="0" rIns="0" bIns="0" rtlCol="0" anchor="ctr"/>
          <a:lstStyle/>
          <a:p>
            <a:pPr marL="0" indent="0">
              <a:buNone/>
            </a:pPr>
            <a:r>
              <a:rPr lang="en-US" sz="950" dirty="0">
                <a:solidFill>
                  <a:srgbClr val="334155"/>
                </a:solidFill>
              </a:rPr>
              <a:t>Can multiple developers, designers, or product managers collaborate within a single platform? Do multi-dev team workflows, role management, and shared project spaces exist?</a:t>
            </a:r>
            <a:endParaRPr lang="en-US" sz="950" dirty="0"/>
          </a:p>
        </p:txBody>
      </p:sp>
      <p:sp>
        <p:nvSpPr>
          <p:cNvPr id="17" name="Shape 15"/>
          <p:cNvSpPr/>
          <p:nvPr/>
        </p:nvSpPr>
        <p:spPr>
          <a:xfrm>
            <a:off x="365760" y="3639312"/>
            <a:ext cx="8412480" cy="8686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365760" y="3639312"/>
            <a:ext cx="640080" cy="868680"/>
          </a:xfrm>
          <a:prstGeom prst="rect">
            <a:avLst/>
          </a:prstGeom>
          <a:solidFill>
            <a:srgbClr val="F59E0B"/>
          </a:solidFill>
          <a:ln/>
        </p:spPr>
        <p:txBody>
          <a:bodyPr/>
          <a:lstStyle/>
          <a:p>
            <a:endParaRPr lang="en-US"/>
          </a:p>
        </p:txBody>
      </p:sp>
      <p:sp>
        <p:nvSpPr>
          <p:cNvPr id="19" name="Text 17"/>
          <p:cNvSpPr/>
          <p:nvPr/>
        </p:nvSpPr>
        <p:spPr>
          <a:xfrm>
            <a:off x="365760" y="3639312"/>
            <a:ext cx="640080" cy="868680"/>
          </a:xfrm>
          <a:prstGeom prst="rect">
            <a:avLst/>
          </a:prstGeom>
          <a:noFill/>
          <a:ln/>
        </p:spPr>
        <p:txBody>
          <a:bodyPr wrap="square" lIns="0" tIns="0" rIns="0" bIns="0" rtlCol="0" anchor="ctr"/>
          <a:lstStyle/>
          <a:p>
            <a:pPr marL="0" indent="0" algn="ctr">
              <a:buNone/>
            </a:pPr>
            <a:r>
              <a:rPr lang="en-US" sz="1800" b="1" dirty="0">
                <a:solidFill>
                  <a:srgbClr val="FFFFFF"/>
                </a:solidFill>
              </a:rPr>
              <a:t>Q3</a:t>
            </a:r>
            <a:endParaRPr lang="en-US" sz="1800" dirty="0"/>
          </a:p>
        </p:txBody>
      </p:sp>
      <p:sp>
        <p:nvSpPr>
          <p:cNvPr id="20" name="Text 18"/>
          <p:cNvSpPr/>
          <p:nvPr/>
        </p:nvSpPr>
        <p:spPr>
          <a:xfrm>
            <a:off x="1115568" y="3703320"/>
            <a:ext cx="7223760" cy="274320"/>
          </a:xfrm>
          <a:prstGeom prst="rect">
            <a:avLst/>
          </a:prstGeom>
          <a:noFill/>
          <a:ln/>
        </p:spPr>
        <p:txBody>
          <a:bodyPr wrap="square" lIns="0" tIns="0" rIns="0" bIns="0" rtlCol="0" anchor="ctr"/>
          <a:lstStyle/>
          <a:p>
            <a:pPr marL="0" indent="0">
              <a:buNone/>
            </a:pPr>
            <a:r>
              <a:rPr lang="en-US" sz="1150" b="1" dirty="0">
                <a:solidFill>
                  <a:srgbClr val="0F172A"/>
                </a:solidFill>
              </a:rPr>
              <a:t>Do vibe coding tools actually build apps — like Apple App Store apps?</a:t>
            </a:r>
            <a:endParaRPr lang="en-US" sz="1150" dirty="0"/>
          </a:p>
        </p:txBody>
      </p:sp>
      <p:sp>
        <p:nvSpPr>
          <p:cNvPr id="21" name="Text 19"/>
          <p:cNvSpPr/>
          <p:nvPr/>
        </p:nvSpPr>
        <p:spPr>
          <a:xfrm>
            <a:off x="1115568" y="3977640"/>
            <a:ext cx="7223760" cy="457200"/>
          </a:xfrm>
          <a:prstGeom prst="rect">
            <a:avLst/>
          </a:prstGeom>
          <a:noFill/>
          <a:ln/>
        </p:spPr>
        <p:txBody>
          <a:bodyPr wrap="square" lIns="0" tIns="0" rIns="0" bIns="0" rtlCol="0" anchor="ctr"/>
          <a:lstStyle/>
          <a:p>
            <a:pPr marL="0" indent="0">
              <a:buNone/>
            </a:pPr>
            <a:r>
              <a:rPr lang="en-US" sz="950" dirty="0">
                <a:solidFill>
                  <a:srgbClr val="334155"/>
                </a:solidFill>
              </a:rPr>
              <a:t>Can these platforms produce native mobile applications deployable to iOS/Android app stores, or are they constrained to web experiences and HTML exports?</a:t>
            </a:r>
            <a:endParaRPr lang="en-US" sz="950" dirty="0"/>
          </a:p>
        </p:txBody>
      </p:sp>
      <p:sp>
        <p:nvSpPr>
          <p:cNvPr id="22" name="Shape 20"/>
          <p:cNvSpPr/>
          <p:nvPr/>
        </p:nvSpPr>
        <p:spPr>
          <a:xfrm>
            <a:off x="0" y="4892040"/>
            <a:ext cx="9144000" cy="251460"/>
          </a:xfrm>
          <a:prstGeom prst="rect">
            <a:avLst/>
          </a:prstGeom>
          <a:solidFill>
            <a:srgbClr val="0D1F3C"/>
          </a:solidFill>
          <a:ln/>
        </p:spPr>
        <p:txBody>
          <a:bodyPr/>
          <a:lstStyle/>
          <a:p>
            <a:endParaRPr lang="en-US"/>
          </a:p>
        </p:txBody>
      </p:sp>
      <p:sp>
        <p:nvSpPr>
          <p:cNvPr id="23" name="Text 21"/>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2"/>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 / 35</a:t>
            </a:r>
            <a:endParaRPr lang="en-US" sz="8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name="Slide 30">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08  |  VENDOR PROFILE: GEMINI (GOOGLE)</a:t>
            </a:r>
            <a:endParaRPr lang="en-US" sz="2000" dirty="0"/>
          </a:p>
        </p:txBody>
      </p:sp>
      <p:sp>
        <p:nvSpPr>
          <p:cNvPr id="5" name="Shape 3"/>
          <p:cNvSpPr/>
          <p:nvPr/>
        </p:nvSpPr>
        <p:spPr>
          <a:xfrm>
            <a:off x="365760" y="749808"/>
            <a:ext cx="8412480" cy="64008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640080"/>
          </a:xfrm>
          <a:prstGeom prst="rect">
            <a:avLst/>
          </a:prstGeom>
          <a:solidFill>
            <a:srgbClr val="1A3461"/>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Gemini (Google)</a:t>
            </a:r>
            <a:endParaRPr lang="en-US" sz="1600" dirty="0"/>
          </a:p>
        </p:txBody>
      </p:sp>
      <p:sp>
        <p:nvSpPr>
          <p:cNvPr id="8" name="Text 6"/>
          <p:cNvSpPr/>
          <p:nvPr/>
        </p:nvSpPr>
        <p:spPr>
          <a:xfrm>
            <a:off x="594360" y="1097280"/>
            <a:ext cx="4572000" cy="219456"/>
          </a:xfrm>
          <a:prstGeom prst="rect">
            <a:avLst/>
          </a:prstGeom>
          <a:noFill/>
          <a:ln/>
        </p:spPr>
        <p:txBody>
          <a:bodyPr wrap="square" lIns="0" tIns="0" rIns="0" bIns="0" rtlCol="0" anchor="ctr"/>
          <a:lstStyle/>
          <a:p>
            <a:pPr marL="0" indent="0">
              <a:buNone/>
            </a:pPr>
            <a:r>
              <a:rPr lang="en-US" sz="900" dirty="0">
                <a:solidFill>
                  <a:srgbClr val="64748B"/>
                </a:solidFill>
              </a:rPr>
              <a:t>Category: LLM Coding  |  Founded: 2023</a:t>
            </a:r>
            <a:endParaRPr lang="en-US" sz="900" dirty="0"/>
          </a:p>
        </p:txBody>
      </p:sp>
      <p:sp>
        <p:nvSpPr>
          <p:cNvPr id="9" name="Shape 7"/>
          <p:cNvSpPr/>
          <p:nvPr/>
        </p:nvSpPr>
        <p:spPr>
          <a:xfrm>
            <a:off x="6217920" y="822960"/>
            <a:ext cx="2377440" cy="457200"/>
          </a:xfrm>
          <a:prstGeom prst="rect">
            <a:avLst/>
          </a:prstGeom>
          <a:solidFill>
            <a:srgbClr val="1A3461"/>
          </a:solidFill>
          <a:ln/>
        </p:spPr>
        <p:txBody>
          <a:bodyPr/>
          <a:lstStyle/>
          <a:p>
            <a:endParaRPr lang="en-US"/>
          </a:p>
        </p:txBody>
      </p:sp>
      <p:sp>
        <p:nvSpPr>
          <p:cNvPr id="10" name="Text 8"/>
          <p:cNvSpPr/>
          <p:nvPr/>
        </p:nvSpPr>
        <p:spPr>
          <a:xfrm>
            <a:off x="6217920" y="822960"/>
            <a:ext cx="2377440" cy="457200"/>
          </a:xfrm>
          <a:prstGeom prst="rect">
            <a:avLst/>
          </a:prstGeom>
          <a:noFill/>
          <a:ln/>
        </p:spPr>
        <p:txBody>
          <a:bodyPr wrap="square" lIns="0" tIns="0" rIns="0" bIns="0" rtlCol="0" anchor="ctr"/>
          <a:lstStyle/>
          <a:p>
            <a:pPr marL="0" indent="0" algn="ctr">
              <a:buNone/>
            </a:pPr>
            <a:r>
              <a:rPr lang="en-US" sz="1000" b="1" dirty="0">
                <a:solidFill>
                  <a:srgbClr val="FFFFFF"/>
                </a:solidFill>
              </a:rPr>
              <a:t>LLM CODING</a:t>
            </a:r>
            <a:endParaRPr lang="en-US" sz="1000" dirty="0"/>
          </a:p>
        </p:txBody>
      </p:sp>
      <p:sp>
        <p:nvSpPr>
          <p:cNvPr id="11" name="Text 9"/>
          <p:cNvSpPr/>
          <p:nvPr/>
        </p:nvSpPr>
        <p:spPr>
          <a:xfrm>
            <a:off x="365760" y="1481328"/>
            <a:ext cx="5120640" cy="896112"/>
          </a:xfrm>
          <a:prstGeom prst="rect">
            <a:avLst/>
          </a:prstGeom>
          <a:noFill/>
          <a:ln/>
        </p:spPr>
        <p:txBody>
          <a:bodyPr wrap="square" lIns="0" tIns="0" rIns="0" bIns="0" rtlCol="0" anchor="t"/>
          <a:lstStyle/>
          <a:p>
            <a:pPr marL="0" indent="0">
              <a:buNone/>
            </a:pPr>
            <a:r>
              <a:rPr lang="en-US" sz="950" dirty="0">
                <a:solidFill>
                  <a:srgbClr val="334155"/>
                </a:solidFill>
              </a:rPr>
              <a:t>Google's Gemini platform powers AI-assisted development across Google Cloud, Workspace, and developer tools. With FedRAMP authorization, ISO 27001, SOC 2, and Google IAM integration, Gemini offers government-grade compliance capability. Google's infrastructure spans global regions with EU data boundaries — critical for multinational enterprise deployments.</a:t>
            </a:r>
            <a:endParaRPr lang="en-US" sz="950" dirty="0"/>
          </a:p>
        </p:txBody>
      </p:sp>
      <p:sp>
        <p:nvSpPr>
          <p:cNvPr id="12" name="Shape 10"/>
          <p:cNvSpPr/>
          <p:nvPr/>
        </p:nvSpPr>
        <p:spPr>
          <a:xfrm>
            <a:off x="365760" y="2432304"/>
            <a:ext cx="2377440" cy="749808"/>
          </a:xfrm>
          <a:prstGeom prst="rect">
            <a:avLst/>
          </a:prstGeom>
          <a:solidFill>
            <a:srgbClr val="0D1F3C"/>
          </a:solidFill>
          <a:ln/>
        </p:spPr>
        <p:txBody>
          <a:bodyPr/>
          <a:lstStyle/>
          <a:p>
            <a:endParaRPr lang="en-US"/>
          </a:p>
        </p:txBody>
      </p:sp>
      <p:sp>
        <p:nvSpPr>
          <p:cNvPr id="13" name="Text 11"/>
          <p:cNvSpPr/>
          <p:nvPr/>
        </p:nvSpPr>
        <p:spPr>
          <a:xfrm>
            <a:off x="457200" y="2432304"/>
            <a:ext cx="21945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33472"/>
            <a:ext cx="2194560" cy="475488"/>
          </a:xfrm>
          <a:prstGeom prst="rect">
            <a:avLst/>
          </a:prstGeom>
          <a:noFill/>
          <a:ln/>
        </p:spPr>
        <p:txBody>
          <a:bodyPr wrap="square" lIns="0" tIns="0" rIns="0" bIns="0" rtlCol="0" anchor="ctr"/>
          <a:lstStyle/>
          <a:p>
            <a:pPr marL="0" indent="0">
              <a:buNone/>
            </a:pPr>
            <a:r>
              <a:rPr lang="en-US" sz="850" dirty="0">
                <a:solidFill>
                  <a:srgbClr val="FFFFFF"/>
                </a:solidFill>
              </a:rPr>
              <a:t>Free tier | Google Cloud usage-based | Workspace Enterprise custom</a:t>
            </a:r>
            <a:endParaRPr lang="en-US" sz="850" dirty="0"/>
          </a:p>
        </p:txBody>
      </p:sp>
      <p:sp>
        <p:nvSpPr>
          <p:cNvPr id="15" name="Shape 13"/>
          <p:cNvSpPr/>
          <p:nvPr/>
        </p:nvSpPr>
        <p:spPr>
          <a:xfrm>
            <a:off x="2880360" y="2432304"/>
            <a:ext cx="2468880" cy="749808"/>
          </a:xfrm>
          <a:prstGeom prst="rect">
            <a:avLst/>
          </a:prstGeom>
          <a:solidFill>
            <a:srgbClr val="1A3461"/>
          </a:solidFill>
          <a:ln/>
        </p:spPr>
        <p:txBody>
          <a:bodyPr/>
          <a:lstStyle/>
          <a:p>
            <a:endParaRPr lang="en-US"/>
          </a:p>
        </p:txBody>
      </p:sp>
      <p:sp>
        <p:nvSpPr>
          <p:cNvPr id="16" name="Text 14"/>
          <p:cNvSpPr/>
          <p:nvPr/>
        </p:nvSpPr>
        <p:spPr>
          <a:xfrm>
            <a:off x="2971800" y="2432304"/>
            <a:ext cx="22860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2971800" y="2633472"/>
            <a:ext cx="2286000" cy="475488"/>
          </a:xfrm>
          <a:prstGeom prst="rect">
            <a:avLst/>
          </a:prstGeom>
          <a:noFill/>
          <a:ln/>
        </p:spPr>
        <p:txBody>
          <a:bodyPr wrap="square" lIns="0" tIns="0" rIns="0" bIns="0" rtlCol="0" anchor="ctr"/>
          <a:lstStyle/>
          <a:p>
            <a:pPr marL="0" indent="0">
              <a:buNone/>
            </a:pPr>
            <a:r>
              <a:rPr lang="en-US" sz="850" dirty="0">
                <a:solidFill>
                  <a:srgbClr val="FFFFFF"/>
                </a:solidFill>
              </a:rPr>
              <a:t>Hundreds of millions (Google user base)</a:t>
            </a:r>
            <a:endParaRPr lang="en-US" sz="850" dirty="0"/>
          </a:p>
        </p:txBody>
      </p:sp>
      <p:graphicFrame>
        <p:nvGraphicFramePr>
          <p:cNvPr id="31" name="Table 0"/>
          <p:cNvGraphicFramePr>
            <a:graphicFrameLocks noGrp="1"/>
          </p:cNvGraphicFramePr>
          <p:nvPr>
            <p:extLst>
              <p:ext uri="{D42A27DB-BD31-4B8C-83A1-F6EECF244321}">
                <p14:modId xmlns:p14="http://schemas.microsoft.com/office/powerpoint/2010/main" val="1579011935"/>
              </p:ext>
            </p:extLst>
          </p:nvPr>
        </p:nvGraphicFramePr>
        <p:xfrm>
          <a:off x="5623560" y="1481328"/>
          <a:ext cx="3154680" cy="3246120"/>
        </p:xfrm>
        <a:graphic>
          <a:graphicData uri="http://schemas.openxmlformats.org/drawingml/2006/table">
            <a:tbl>
              <a:tblPr/>
              <a:tblGrid>
                <a:gridCol w="132588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tblGrid>
              <a:tr h="269748">
                <a:tc>
                  <a:txBody>
                    <a:bodyPr/>
                    <a:lstStyle/>
                    <a:p>
                      <a:pPr marL="0" indent="0" algn="l">
                        <a:buNone/>
                      </a:pPr>
                      <a:r>
                        <a:rPr lang="en-US" sz="850" b="1" dirty="0">
                          <a:solidFill>
                            <a:srgbClr val="0F172A"/>
                          </a:solidFill>
                        </a:rPr>
                        <a:t>Creates HTML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0"/>
                  </a:ext>
                </a:extLst>
              </a:tr>
              <a:tr h="269748">
                <a:tc>
                  <a:txBody>
                    <a:bodyPr/>
                    <a:lstStyle/>
                    <a:p>
                      <a:pPr marL="0" indent="0" algn="l">
                        <a:buNone/>
                      </a:pPr>
                      <a:r>
                        <a:rPr lang="en-US" sz="850" b="1" dirty="0">
                          <a:solidFill>
                            <a:srgbClr val="0F172A"/>
                          </a:solidFill>
                        </a:rPr>
                        <a:t>Mobile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1"/>
                  </a:ext>
                </a:extLst>
              </a:tr>
              <a:tr h="269748">
                <a:tc>
                  <a:txBody>
                    <a:bodyPr/>
                    <a:lstStyle/>
                    <a:p>
                      <a:pPr marL="0" indent="0" algn="l">
                        <a:buNone/>
                      </a:pPr>
                      <a:r>
                        <a:rPr lang="en-US" sz="850" b="1" dirty="0">
                          <a:solidFill>
                            <a:srgbClr val="0F172A"/>
                          </a:solidFill>
                        </a:rPr>
                        <a:t>Desktop Apps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2"/>
                  </a:ext>
                </a:extLst>
              </a:tr>
              <a:tr h="269748">
                <a:tc>
                  <a:txBody>
                    <a:bodyPr/>
                    <a:lstStyle/>
                    <a:p>
                      <a:pPr marL="0" indent="0" algn="l">
                        <a:buNone/>
                      </a:pPr>
                      <a:r>
                        <a:rPr lang="en-US" sz="850" b="1" dirty="0">
                          <a:solidFill>
                            <a:srgbClr val="0F172A"/>
                          </a:solidFill>
                        </a:rPr>
                        <a:t>Deployment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Full-stack applications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269748">
                <a:tc>
                  <a:txBody>
                    <a:bodyPr/>
                    <a:lstStyle/>
                    <a:p>
                      <a:pPr marL="0" indent="0" algn="l">
                        <a:buNone/>
                      </a:pPr>
                      <a:r>
                        <a:rPr lang="en-US" sz="850" b="1" dirty="0">
                          <a:solidFill>
                            <a:srgbClr val="0F172A"/>
                          </a:solidFill>
                        </a:rPr>
                        <a:t>LLM Engine</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Gemini 2.5 Pro / Gemini models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4"/>
                  </a:ext>
                </a:extLst>
              </a:tr>
              <a:tr h="269748">
                <a:tc>
                  <a:txBody>
                    <a:bodyPr/>
                    <a:lstStyle/>
                    <a:p>
                      <a:pPr marL="0" indent="0" algn="l">
                        <a:buNone/>
                      </a:pPr>
                      <a:r>
                        <a:rPr lang="en-US" sz="850" b="1" dirty="0">
                          <a:solidFill>
                            <a:srgbClr val="0F172A"/>
                          </a:solidFill>
                        </a:rPr>
                        <a:t>Audit Trails</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 Google Cloud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269748">
                <a:tc>
                  <a:txBody>
                    <a:bodyPr/>
                    <a:lstStyle/>
                    <a:p>
                      <a:pPr marL="0" indent="0" algn="l">
                        <a:buNone/>
                      </a:pPr>
                      <a:r>
                        <a:rPr lang="en-US" sz="850" b="1" dirty="0">
                          <a:solidFill>
                            <a:srgbClr val="0F172A"/>
                          </a:solidFill>
                        </a:rPr>
                        <a:t>Multi-User</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6"/>
                  </a:ext>
                </a:extLst>
              </a:tr>
              <a:tr h="269748">
                <a:tc>
                  <a:txBody>
                    <a:bodyPr/>
                    <a:lstStyle/>
                    <a:p>
                      <a:pPr marL="0" indent="0" algn="l">
                        <a:buNone/>
                      </a:pPr>
                      <a:r>
                        <a:rPr lang="en-US" sz="850" b="1" dirty="0">
                          <a:solidFill>
                            <a:srgbClr val="0F172A"/>
                          </a:solidFill>
                        </a:rPr>
                        <a:t>Multi-Dev Team</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7"/>
                  </a:ext>
                </a:extLst>
              </a:tr>
              <a:tr h="269748">
                <a:tc>
                  <a:txBody>
                    <a:bodyPr/>
                    <a:lstStyle/>
                    <a:p>
                      <a:pPr marL="0" indent="0" algn="l">
                        <a:buNone/>
                      </a:pPr>
                      <a:r>
                        <a:rPr lang="en-US" sz="850" b="1" dirty="0">
                          <a:solidFill>
                            <a:srgbClr val="0F172A"/>
                          </a:solidFill>
                        </a:rPr>
                        <a:t>Code Export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b="1" dirty="0">
                          <a:solidFill>
                            <a:srgbClr val="16A34A"/>
                          </a:solidFill>
                        </a:rPr>
                        <a:t>✓</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DCFCE7"/>
                    </a:solidFill>
                  </a:tcPr>
                </a:tc>
                <a:extLst>
                  <a:ext uri="{0D108BD9-81ED-4DB2-BD59-A6C34878D82A}">
                    <a16:rowId xmlns:a16="http://schemas.microsoft.com/office/drawing/2014/main" val="10008"/>
                  </a:ext>
                </a:extLst>
              </a:tr>
              <a:tr h="269748">
                <a:tc>
                  <a:txBody>
                    <a:bodyPr/>
                    <a:lstStyle/>
                    <a:p>
                      <a:pPr marL="0" indent="0" algn="l">
                        <a:buNone/>
                      </a:pPr>
                      <a:r>
                        <a:rPr lang="en-US" sz="850" b="1" dirty="0">
                          <a:solidFill>
                            <a:srgbClr val="0F172A"/>
                          </a:solidFill>
                        </a:rPr>
                        <a:t>Backend DB</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Cloud SQL, Firebase, external</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269748">
                <a:tc>
                  <a:txBody>
                    <a:bodyPr/>
                    <a:lstStyle/>
                    <a:p>
                      <a:pPr marL="0" indent="0" algn="l">
                        <a:buNone/>
                      </a:pPr>
                      <a:r>
                        <a:rPr lang="en-US" sz="850" b="1" dirty="0">
                          <a:solidFill>
                            <a:srgbClr val="0F172A"/>
                          </a:solidFill>
                        </a:rPr>
                        <a:t>Gaming</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l">
                        <a:buNone/>
                      </a:pPr>
                      <a:r>
                        <a:rPr lang="en-US" sz="850" dirty="0">
                          <a:solidFill>
                            <a:srgbClr val="0F172A"/>
                          </a:solidFill>
                        </a:rPr>
                        <a:t>Limited</a:t>
                      </a:r>
                      <a:endParaRPr lang="en-US" sz="850" dirty="0"/>
                    </a:p>
                  </a:txBody>
                  <a:tcPr marL="63500" marR="63500" marT="38100" marB="38100">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10"/>
                  </a:ext>
                </a:extLst>
              </a:tr>
            </a:tbl>
          </a:graphicData>
        </a:graphic>
      </p:graphicFrame>
      <p:sp>
        <p:nvSpPr>
          <p:cNvPr id="19" name="Shape 16"/>
          <p:cNvSpPr/>
          <p:nvPr/>
        </p:nvSpPr>
        <p:spPr>
          <a:xfrm>
            <a:off x="365760" y="3246120"/>
            <a:ext cx="5120640" cy="237744"/>
          </a:xfrm>
          <a:prstGeom prst="rect">
            <a:avLst/>
          </a:prstGeom>
          <a:solidFill>
            <a:srgbClr val="0D1F3C"/>
          </a:solidFill>
          <a:ln/>
        </p:spPr>
        <p:txBody>
          <a:bodyPr/>
          <a:lstStyle/>
          <a:p>
            <a:endParaRPr lang="en-US"/>
          </a:p>
        </p:txBody>
      </p:sp>
      <p:sp>
        <p:nvSpPr>
          <p:cNvPr id="20" name="Text 17"/>
          <p:cNvSpPr/>
          <p:nvPr/>
        </p:nvSpPr>
        <p:spPr>
          <a:xfrm>
            <a:off x="457200" y="3246120"/>
            <a:ext cx="49377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1" name="Text 18"/>
          <p:cNvSpPr/>
          <p:nvPr/>
        </p:nvSpPr>
        <p:spPr>
          <a:xfrm>
            <a:off x="365760" y="3502152"/>
            <a:ext cx="5120640" cy="1234440"/>
          </a:xfrm>
          <a:prstGeom prst="rect">
            <a:avLst/>
          </a:prstGeom>
          <a:noFill/>
          <a:ln/>
        </p:spPr>
        <p:txBody>
          <a:bodyPr wrap="square" lIns="0" tIns="0" rIns="0" bIns="0" rtlCol="0" anchor="t"/>
          <a:lstStyle/>
          <a:p>
            <a:pPr marL="0" indent="0">
              <a:buNone/>
            </a:pPr>
            <a:r>
              <a:rPr lang="en-US" sz="900" dirty="0">
                <a:solidFill>
                  <a:srgbClr val="334155"/>
                </a:solidFill>
              </a:rPr>
              <a:t>Gemini's FedRAMP authorization makes it the preferred choice for US federal government and defense-adjacent enterprise workloads — a segment where MS Copilot (via Azure GovCloud) and GitHub Enterprise are the primary alternatives. For commercial enterprises deeply invested in Google Cloud, Gemini offers seamless integration with existing IAM, BigQuery, and Firebase infrastructure.</a:t>
            </a:r>
            <a:endParaRPr lang="en-US" sz="900" dirty="0"/>
          </a:p>
        </p:txBody>
      </p:sp>
      <p:sp>
        <p:nvSpPr>
          <p:cNvPr id="22" name="Shape 19"/>
          <p:cNvSpPr/>
          <p:nvPr/>
        </p:nvSpPr>
        <p:spPr>
          <a:xfrm>
            <a:off x="0" y="4892040"/>
            <a:ext cx="9144000" cy="251460"/>
          </a:xfrm>
          <a:prstGeom prst="rect">
            <a:avLst/>
          </a:prstGeom>
          <a:solidFill>
            <a:srgbClr val="0D1F3C"/>
          </a:solidFill>
          <a:ln/>
        </p:spPr>
        <p:txBody>
          <a:bodyPr/>
          <a:lstStyle/>
          <a:p>
            <a:endParaRPr lang="en-US"/>
          </a:p>
        </p:txBody>
      </p:sp>
      <p:sp>
        <p:nvSpPr>
          <p:cNvPr id="23"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4"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30 / 35</a:t>
            </a:r>
            <a:endParaRPr lang="en-US" sz="8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name="Slide 31">
    <p:bg>
      <p:bgPr>
        <a:solidFill>
          <a:srgbClr val="0D1F3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09  |  Conclusions</a:t>
            </a:r>
            <a:endParaRPr lang="en-US" sz="2000" dirty="0"/>
          </a:p>
        </p:txBody>
      </p:sp>
      <p:sp>
        <p:nvSpPr>
          <p:cNvPr id="5" name="Text 3"/>
          <p:cNvSpPr/>
          <p:nvPr/>
        </p:nvSpPr>
        <p:spPr>
          <a:xfrm>
            <a:off x="365760" y="777240"/>
            <a:ext cx="8412480" cy="365760"/>
          </a:xfrm>
          <a:prstGeom prst="rect">
            <a:avLst/>
          </a:prstGeom>
          <a:noFill/>
          <a:ln/>
        </p:spPr>
        <p:txBody>
          <a:bodyPr wrap="square" lIns="0" tIns="0" rIns="0" bIns="0" rtlCol="0" anchor="ctr"/>
          <a:lstStyle/>
          <a:p>
            <a:pPr marL="0" indent="0">
              <a:buNone/>
            </a:pPr>
            <a:r>
              <a:rPr lang="en-US" sz="1700" b="1" dirty="0">
                <a:solidFill>
                  <a:srgbClr val="FFFFFF"/>
                </a:solidFill>
              </a:rPr>
              <a:t>Where the Market Stands — and Where It Is Heading</a:t>
            </a:r>
            <a:endParaRPr lang="en-US" sz="1700" dirty="0"/>
          </a:p>
        </p:txBody>
      </p:sp>
      <p:sp>
        <p:nvSpPr>
          <p:cNvPr id="6" name="Shape 4"/>
          <p:cNvSpPr/>
          <p:nvPr/>
        </p:nvSpPr>
        <p:spPr>
          <a:xfrm>
            <a:off x="365760" y="1234440"/>
            <a:ext cx="8412480" cy="658368"/>
          </a:xfrm>
          <a:prstGeom prst="rect">
            <a:avLst/>
          </a:prstGeom>
          <a:solidFill>
            <a:srgbClr val="162B4A"/>
          </a:solidFill>
          <a:ln/>
        </p:spPr>
        <p:txBody>
          <a:bodyPr/>
          <a:lstStyle/>
          <a:p>
            <a:endParaRPr lang="en-US"/>
          </a:p>
        </p:txBody>
      </p:sp>
      <p:sp>
        <p:nvSpPr>
          <p:cNvPr id="7" name="Shape 5"/>
          <p:cNvSpPr/>
          <p:nvPr/>
        </p:nvSpPr>
        <p:spPr>
          <a:xfrm>
            <a:off x="365760" y="1234440"/>
            <a:ext cx="384048" cy="658368"/>
          </a:xfrm>
          <a:prstGeom prst="rect">
            <a:avLst/>
          </a:prstGeom>
          <a:solidFill>
            <a:srgbClr val="16A34A"/>
          </a:solidFill>
          <a:ln/>
        </p:spPr>
        <p:txBody>
          <a:bodyPr/>
          <a:lstStyle/>
          <a:p>
            <a:endParaRPr lang="en-US"/>
          </a:p>
        </p:txBody>
      </p:sp>
      <p:sp>
        <p:nvSpPr>
          <p:cNvPr id="8" name="Text 6"/>
          <p:cNvSpPr/>
          <p:nvPr/>
        </p:nvSpPr>
        <p:spPr>
          <a:xfrm>
            <a:off x="365760" y="1234440"/>
            <a:ext cx="384048" cy="658368"/>
          </a:xfrm>
          <a:prstGeom prst="rect">
            <a:avLst/>
          </a:prstGeom>
          <a:noFill/>
          <a:ln/>
        </p:spPr>
        <p:txBody>
          <a:bodyPr wrap="square" lIns="0" tIns="0" rIns="0" bIns="0" rtlCol="0" anchor="ctr"/>
          <a:lstStyle/>
          <a:p>
            <a:pPr marL="0" indent="0" algn="ctr">
              <a:buNone/>
            </a:pPr>
            <a:r>
              <a:rPr lang="en-US" sz="1800" b="1" dirty="0">
                <a:solidFill>
                  <a:srgbClr val="FFFFFF"/>
                </a:solidFill>
              </a:rPr>
              <a:t>1</a:t>
            </a:r>
            <a:endParaRPr lang="en-US" sz="1800" dirty="0"/>
          </a:p>
        </p:txBody>
      </p:sp>
      <p:sp>
        <p:nvSpPr>
          <p:cNvPr id="9" name="Text 7"/>
          <p:cNvSpPr/>
          <p:nvPr/>
        </p:nvSpPr>
        <p:spPr>
          <a:xfrm>
            <a:off x="868680" y="1325880"/>
            <a:ext cx="7772400" cy="493776"/>
          </a:xfrm>
          <a:prstGeom prst="rect">
            <a:avLst/>
          </a:prstGeom>
          <a:noFill/>
          <a:ln/>
        </p:spPr>
        <p:txBody>
          <a:bodyPr wrap="square" lIns="0" tIns="0" rIns="0" bIns="0" rtlCol="0" anchor="ctr"/>
          <a:lstStyle/>
          <a:p>
            <a:pPr marL="0" indent="0">
              <a:buNone/>
            </a:pPr>
            <a:r>
              <a:rPr lang="en-US" sz="1000" dirty="0">
                <a:solidFill>
                  <a:srgbClr val="FFFFFF"/>
                </a:solidFill>
              </a:rPr>
              <a:t>Enterprise readiness is a hard filter, not a spectrum. Only 6 of 17 platforms pass a rigorous governance test. For regulated industries, this eliminates the majority of the market today.</a:t>
            </a:r>
            <a:endParaRPr lang="en-US" sz="1000" dirty="0"/>
          </a:p>
        </p:txBody>
      </p:sp>
      <p:sp>
        <p:nvSpPr>
          <p:cNvPr id="10" name="Shape 8"/>
          <p:cNvSpPr/>
          <p:nvPr/>
        </p:nvSpPr>
        <p:spPr>
          <a:xfrm>
            <a:off x="365760" y="1965960"/>
            <a:ext cx="8412480" cy="658368"/>
          </a:xfrm>
          <a:prstGeom prst="rect">
            <a:avLst/>
          </a:prstGeom>
          <a:solidFill>
            <a:srgbClr val="162B4A"/>
          </a:solidFill>
          <a:ln/>
        </p:spPr>
        <p:txBody>
          <a:bodyPr/>
          <a:lstStyle/>
          <a:p>
            <a:endParaRPr lang="en-US"/>
          </a:p>
        </p:txBody>
      </p:sp>
      <p:sp>
        <p:nvSpPr>
          <p:cNvPr id="11" name="Shape 9"/>
          <p:cNvSpPr/>
          <p:nvPr/>
        </p:nvSpPr>
        <p:spPr>
          <a:xfrm>
            <a:off x="365760" y="1965960"/>
            <a:ext cx="384048" cy="658368"/>
          </a:xfrm>
          <a:prstGeom prst="rect">
            <a:avLst/>
          </a:prstGeom>
          <a:solidFill>
            <a:srgbClr val="F59E0B"/>
          </a:solidFill>
          <a:ln/>
        </p:spPr>
        <p:txBody>
          <a:bodyPr/>
          <a:lstStyle/>
          <a:p>
            <a:endParaRPr lang="en-US"/>
          </a:p>
        </p:txBody>
      </p:sp>
      <p:sp>
        <p:nvSpPr>
          <p:cNvPr id="12" name="Text 10"/>
          <p:cNvSpPr/>
          <p:nvPr/>
        </p:nvSpPr>
        <p:spPr>
          <a:xfrm>
            <a:off x="365760" y="1965960"/>
            <a:ext cx="384048" cy="658368"/>
          </a:xfrm>
          <a:prstGeom prst="rect">
            <a:avLst/>
          </a:prstGeom>
          <a:noFill/>
          <a:ln/>
        </p:spPr>
        <p:txBody>
          <a:bodyPr wrap="square" lIns="0" tIns="0" rIns="0" bIns="0" rtlCol="0" anchor="ctr"/>
          <a:lstStyle/>
          <a:p>
            <a:pPr marL="0" indent="0" algn="ctr">
              <a:buNone/>
            </a:pPr>
            <a:r>
              <a:rPr lang="en-US" sz="1800" b="1" dirty="0">
                <a:solidFill>
                  <a:srgbClr val="FFFFFF"/>
                </a:solidFill>
              </a:rPr>
              <a:t>2</a:t>
            </a:r>
            <a:endParaRPr lang="en-US" sz="1800" dirty="0"/>
          </a:p>
        </p:txBody>
      </p:sp>
      <p:sp>
        <p:nvSpPr>
          <p:cNvPr id="13" name="Text 11"/>
          <p:cNvSpPr/>
          <p:nvPr/>
        </p:nvSpPr>
        <p:spPr>
          <a:xfrm>
            <a:off x="868680" y="2057400"/>
            <a:ext cx="7772400" cy="493776"/>
          </a:xfrm>
          <a:prstGeom prst="rect">
            <a:avLst/>
          </a:prstGeom>
          <a:noFill/>
          <a:ln/>
        </p:spPr>
        <p:txBody>
          <a:bodyPr wrap="square" lIns="0" tIns="0" rIns="0" bIns="0" rtlCol="0" anchor="ctr"/>
          <a:lstStyle/>
          <a:p>
            <a:pPr marL="0" indent="0">
              <a:buNone/>
            </a:pPr>
            <a:r>
              <a:rPr lang="en-US" sz="1000" dirty="0">
                <a:solidFill>
                  <a:srgbClr val="FFFFFF"/>
                </a:solidFill>
              </a:rPr>
              <a:t>Mobile app publishing is the most overstated capability in marketing claims. 10 of 17 platforms cannot natively publish to the Apple App Store or Google Play. Buyers must scrutinize deployment claims carefully.</a:t>
            </a:r>
            <a:endParaRPr lang="en-US" sz="1000" dirty="0"/>
          </a:p>
        </p:txBody>
      </p:sp>
      <p:sp>
        <p:nvSpPr>
          <p:cNvPr id="14" name="Shape 12"/>
          <p:cNvSpPr/>
          <p:nvPr/>
        </p:nvSpPr>
        <p:spPr>
          <a:xfrm>
            <a:off x="365760" y="2697480"/>
            <a:ext cx="8412480" cy="658368"/>
          </a:xfrm>
          <a:prstGeom prst="rect">
            <a:avLst/>
          </a:prstGeom>
          <a:solidFill>
            <a:srgbClr val="162B4A"/>
          </a:solidFill>
          <a:ln/>
        </p:spPr>
        <p:txBody>
          <a:bodyPr/>
          <a:lstStyle/>
          <a:p>
            <a:endParaRPr lang="en-US"/>
          </a:p>
        </p:txBody>
      </p:sp>
      <p:sp>
        <p:nvSpPr>
          <p:cNvPr id="15" name="Shape 13"/>
          <p:cNvSpPr/>
          <p:nvPr/>
        </p:nvSpPr>
        <p:spPr>
          <a:xfrm>
            <a:off x="365760" y="2697480"/>
            <a:ext cx="384048" cy="658368"/>
          </a:xfrm>
          <a:prstGeom prst="rect">
            <a:avLst/>
          </a:prstGeom>
          <a:solidFill>
            <a:srgbClr val="0891B2"/>
          </a:solidFill>
          <a:ln/>
        </p:spPr>
        <p:txBody>
          <a:bodyPr/>
          <a:lstStyle/>
          <a:p>
            <a:endParaRPr lang="en-US"/>
          </a:p>
        </p:txBody>
      </p:sp>
      <p:sp>
        <p:nvSpPr>
          <p:cNvPr id="16" name="Text 14"/>
          <p:cNvSpPr/>
          <p:nvPr/>
        </p:nvSpPr>
        <p:spPr>
          <a:xfrm>
            <a:off x="365760" y="2697480"/>
            <a:ext cx="384048" cy="658368"/>
          </a:xfrm>
          <a:prstGeom prst="rect">
            <a:avLst/>
          </a:prstGeom>
          <a:noFill/>
          <a:ln/>
        </p:spPr>
        <p:txBody>
          <a:bodyPr wrap="square" lIns="0" tIns="0" rIns="0" bIns="0" rtlCol="0" anchor="ctr"/>
          <a:lstStyle/>
          <a:p>
            <a:pPr marL="0" indent="0" algn="ctr">
              <a:buNone/>
            </a:pPr>
            <a:r>
              <a:rPr lang="en-US" sz="1800" b="1" dirty="0">
                <a:solidFill>
                  <a:srgbClr val="FFFFFF"/>
                </a:solidFill>
              </a:rPr>
              <a:t>3</a:t>
            </a:r>
            <a:endParaRPr lang="en-US" sz="1800" dirty="0"/>
          </a:p>
        </p:txBody>
      </p:sp>
      <p:sp>
        <p:nvSpPr>
          <p:cNvPr id="17" name="Text 15"/>
          <p:cNvSpPr/>
          <p:nvPr/>
        </p:nvSpPr>
        <p:spPr>
          <a:xfrm>
            <a:off x="868680" y="2788920"/>
            <a:ext cx="7772400" cy="493776"/>
          </a:xfrm>
          <a:prstGeom prst="rect">
            <a:avLst/>
          </a:prstGeom>
          <a:noFill/>
          <a:ln/>
        </p:spPr>
        <p:txBody>
          <a:bodyPr wrap="square" lIns="0" tIns="0" rIns="0" bIns="0" rtlCol="0" anchor="ctr"/>
          <a:lstStyle/>
          <a:p>
            <a:pPr marL="0" indent="0">
              <a:buNone/>
            </a:pPr>
            <a:r>
              <a:rPr lang="en-US" sz="1000" dirty="0">
                <a:solidFill>
                  <a:srgbClr val="FFFFFF"/>
                </a:solidFill>
              </a:rPr>
              <a:t>The market is consolidating. OpenAI's $3B acquisition of Windsurf and Wix's $80M purchase of Base44 in 2025 signal that the standalone tool era is ending. Platform ecosystems will win.</a:t>
            </a:r>
            <a:endParaRPr lang="en-US" sz="1000" dirty="0"/>
          </a:p>
        </p:txBody>
      </p:sp>
      <p:sp>
        <p:nvSpPr>
          <p:cNvPr id="18" name="Shape 16"/>
          <p:cNvSpPr/>
          <p:nvPr/>
        </p:nvSpPr>
        <p:spPr>
          <a:xfrm>
            <a:off x="365760" y="3429000"/>
            <a:ext cx="8412480" cy="658368"/>
          </a:xfrm>
          <a:prstGeom prst="rect">
            <a:avLst/>
          </a:prstGeom>
          <a:solidFill>
            <a:srgbClr val="162B4A"/>
          </a:solidFill>
          <a:ln/>
        </p:spPr>
        <p:txBody>
          <a:bodyPr/>
          <a:lstStyle/>
          <a:p>
            <a:endParaRPr lang="en-US"/>
          </a:p>
        </p:txBody>
      </p:sp>
      <p:sp>
        <p:nvSpPr>
          <p:cNvPr id="19" name="Shape 17"/>
          <p:cNvSpPr/>
          <p:nvPr/>
        </p:nvSpPr>
        <p:spPr>
          <a:xfrm>
            <a:off x="365760" y="3429000"/>
            <a:ext cx="384048" cy="658368"/>
          </a:xfrm>
          <a:prstGeom prst="rect">
            <a:avLst/>
          </a:prstGeom>
          <a:solidFill>
            <a:srgbClr val="F59E0B"/>
          </a:solidFill>
          <a:ln/>
        </p:spPr>
        <p:txBody>
          <a:bodyPr/>
          <a:lstStyle/>
          <a:p>
            <a:endParaRPr lang="en-US"/>
          </a:p>
        </p:txBody>
      </p:sp>
      <p:sp>
        <p:nvSpPr>
          <p:cNvPr id="20" name="Text 18"/>
          <p:cNvSpPr/>
          <p:nvPr/>
        </p:nvSpPr>
        <p:spPr>
          <a:xfrm>
            <a:off x="365760" y="3429000"/>
            <a:ext cx="384048" cy="658368"/>
          </a:xfrm>
          <a:prstGeom prst="rect">
            <a:avLst/>
          </a:prstGeom>
          <a:noFill/>
          <a:ln/>
        </p:spPr>
        <p:txBody>
          <a:bodyPr wrap="square" lIns="0" tIns="0" rIns="0" bIns="0" rtlCol="0" anchor="ctr"/>
          <a:lstStyle/>
          <a:p>
            <a:pPr marL="0" indent="0" algn="ctr">
              <a:buNone/>
            </a:pPr>
            <a:r>
              <a:rPr lang="en-US" sz="1800" b="1" dirty="0">
                <a:solidFill>
                  <a:srgbClr val="FFFFFF"/>
                </a:solidFill>
              </a:rPr>
              <a:t>4</a:t>
            </a:r>
            <a:endParaRPr lang="en-US" sz="1800" dirty="0"/>
          </a:p>
        </p:txBody>
      </p:sp>
      <p:sp>
        <p:nvSpPr>
          <p:cNvPr id="21" name="Text 19"/>
          <p:cNvSpPr/>
          <p:nvPr/>
        </p:nvSpPr>
        <p:spPr>
          <a:xfrm>
            <a:off x="868680" y="3520440"/>
            <a:ext cx="7772400" cy="493776"/>
          </a:xfrm>
          <a:prstGeom prst="rect">
            <a:avLst/>
          </a:prstGeom>
          <a:noFill/>
          <a:ln/>
        </p:spPr>
        <p:txBody>
          <a:bodyPr wrap="square" lIns="0" tIns="0" rIns="0" bIns="0" rtlCol="0" anchor="ctr"/>
          <a:lstStyle/>
          <a:p>
            <a:pPr marL="0" indent="0">
              <a:buNone/>
            </a:pPr>
            <a:r>
              <a:rPr lang="en-US" sz="1000" dirty="0">
                <a:solidFill>
                  <a:srgbClr val="FFFFFF"/>
                </a:solidFill>
              </a:rPr>
              <a:t>Augie by Vibin Labs is uniquely positioned. The one-time fee model, native audit trails, Claude Code engine, and full app deployment create a differentiated enterprise narrative. Formalizing compliance documentation is the critical next step.</a:t>
            </a:r>
            <a:endParaRPr lang="en-US" sz="1000" dirty="0"/>
          </a:p>
        </p:txBody>
      </p:sp>
      <p:sp>
        <p:nvSpPr>
          <p:cNvPr id="22" name="Shape 20"/>
          <p:cNvSpPr/>
          <p:nvPr/>
        </p:nvSpPr>
        <p:spPr>
          <a:xfrm>
            <a:off x="365760" y="4160520"/>
            <a:ext cx="8412480" cy="658368"/>
          </a:xfrm>
          <a:prstGeom prst="rect">
            <a:avLst/>
          </a:prstGeom>
          <a:solidFill>
            <a:srgbClr val="162B4A"/>
          </a:solidFill>
          <a:ln/>
        </p:spPr>
        <p:txBody>
          <a:bodyPr/>
          <a:lstStyle/>
          <a:p>
            <a:endParaRPr lang="en-US"/>
          </a:p>
        </p:txBody>
      </p:sp>
      <p:sp>
        <p:nvSpPr>
          <p:cNvPr id="23" name="Shape 21"/>
          <p:cNvSpPr/>
          <p:nvPr/>
        </p:nvSpPr>
        <p:spPr>
          <a:xfrm>
            <a:off x="365760" y="4160520"/>
            <a:ext cx="384048" cy="658368"/>
          </a:xfrm>
          <a:prstGeom prst="rect">
            <a:avLst/>
          </a:prstGeom>
          <a:solidFill>
            <a:srgbClr val="1B5FA8"/>
          </a:solidFill>
          <a:ln/>
        </p:spPr>
        <p:txBody>
          <a:bodyPr/>
          <a:lstStyle/>
          <a:p>
            <a:endParaRPr lang="en-US"/>
          </a:p>
        </p:txBody>
      </p:sp>
      <p:sp>
        <p:nvSpPr>
          <p:cNvPr id="24" name="Text 22"/>
          <p:cNvSpPr/>
          <p:nvPr/>
        </p:nvSpPr>
        <p:spPr>
          <a:xfrm>
            <a:off x="365760" y="4160520"/>
            <a:ext cx="384048" cy="658368"/>
          </a:xfrm>
          <a:prstGeom prst="rect">
            <a:avLst/>
          </a:prstGeom>
          <a:noFill/>
          <a:ln/>
        </p:spPr>
        <p:txBody>
          <a:bodyPr wrap="square" lIns="0" tIns="0" rIns="0" bIns="0" rtlCol="0" anchor="ctr"/>
          <a:lstStyle/>
          <a:p>
            <a:pPr marL="0" indent="0" algn="ctr">
              <a:buNone/>
            </a:pPr>
            <a:r>
              <a:rPr lang="en-US" sz="1800" b="1" dirty="0">
                <a:solidFill>
                  <a:srgbClr val="FFFFFF"/>
                </a:solidFill>
              </a:rPr>
              <a:t>5</a:t>
            </a:r>
            <a:endParaRPr lang="en-US" sz="1800" dirty="0"/>
          </a:p>
        </p:txBody>
      </p:sp>
      <p:sp>
        <p:nvSpPr>
          <p:cNvPr id="25" name="Text 23"/>
          <p:cNvSpPr/>
          <p:nvPr/>
        </p:nvSpPr>
        <p:spPr>
          <a:xfrm>
            <a:off x="868680" y="4251960"/>
            <a:ext cx="7772400" cy="493776"/>
          </a:xfrm>
          <a:prstGeom prst="rect">
            <a:avLst/>
          </a:prstGeom>
          <a:noFill/>
          <a:ln/>
        </p:spPr>
        <p:txBody>
          <a:bodyPr wrap="square" lIns="0" tIns="0" rIns="0" bIns="0" rtlCol="0" anchor="ctr"/>
          <a:lstStyle/>
          <a:p>
            <a:pPr marL="0" indent="0">
              <a:buNone/>
            </a:pPr>
            <a:r>
              <a:rPr lang="en-US" sz="1000" dirty="0">
                <a:solidFill>
                  <a:srgbClr val="FFFFFF"/>
                </a:solidFill>
              </a:rPr>
              <a:t>The individual vs. enterprise divide will deepen. Solo prototyping tools will get faster and cheaper. Enterprise tools will add more governance and deeper integrations. The middle market will face consolidation pressure.</a:t>
            </a:r>
            <a:endParaRPr lang="en-US" sz="1000" dirty="0"/>
          </a:p>
        </p:txBody>
      </p:sp>
      <p:sp>
        <p:nvSpPr>
          <p:cNvPr id="26" name="Shape 24"/>
          <p:cNvSpPr/>
          <p:nvPr/>
        </p:nvSpPr>
        <p:spPr>
          <a:xfrm>
            <a:off x="0" y="4892040"/>
            <a:ext cx="9144000" cy="251460"/>
          </a:xfrm>
          <a:prstGeom prst="rect">
            <a:avLst/>
          </a:prstGeom>
          <a:solidFill>
            <a:srgbClr val="0D1F3C"/>
          </a:solidFill>
          <a:ln/>
        </p:spPr>
        <p:txBody>
          <a:bodyPr/>
          <a:lstStyle/>
          <a:p>
            <a:endParaRPr lang="en-US"/>
          </a:p>
        </p:txBody>
      </p:sp>
      <p:sp>
        <p:nvSpPr>
          <p:cNvPr id="27" name="Text 25"/>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8" name="Text 26"/>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31 / 35</a:t>
            </a:r>
            <a:endParaRPr lang="en-US" sz="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name="Slide 32">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09  |  References &amp; Source Documents</a:t>
            </a:r>
            <a:endParaRPr lang="en-US" sz="2000" dirty="0"/>
          </a:p>
        </p:txBody>
      </p:sp>
      <p:sp>
        <p:nvSpPr>
          <p:cNvPr id="5" name="Text 3"/>
          <p:cNvSpPr/>
          <p:nvPr/>
        </p:nvSpPr>
        <p:spPr>
          <a:xfrm>
            <a:off x="365760" y="804672"/>
            <a:ext cx="8412480" cy="292608"/>
          </a:xfrm>
          <a:prstGeom prst="rect">
            <a:avLst/>
          </a:prstGeom>
          <a:noFill/>
          <a:ln/>
        </p:spPr>
        <p:txBody>
          <a:bodyPr wrap="square" lIns="0" tIns="0" rIns="0" bIns="0" rtlCol="0" anchor="ctr"/>
          <a:lstStyle/>
          <a:p>
            <a:pPr marL="0" indent="0">
              <a:buNone/>
            </a:pPr>
            <a:r>
              <a:rPr lang="en-US" sz="1400" b="1" dirty="0">
                <a:solidFill>
                  <a:srgbClr val="0F172A"/>
                </a:solidFill>
              </a:rPr>
              <a:t>Primary Research Documents</a:t>
            </a:r>
            <a:endParaRPr lang="en-US" sz="1400" dirty="0"/>
          </a:p>
        </p:txBody>
      </p:sp>
      <p:sp>
        <p:nvSpPr>
          <p:cNvPr id="6" name="Shape 4"/>
          <p:cNvSpPr/>
          <p:nvPr/>
        </p:nvSpPr>
        <p:spPr>
          <a:xfrm>
            <a:off x="365760" y="11704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65760" y="1170432"/>
            <a:ext cx="54864" cy="822960"/>
          </a:xfrm>
          <a:prstGeom prst="rect">
            <a:avLst/>
          </a:prstGeom>
          <a:solidFill>
            <a:srgbClr val="1B5FA8"/>
          </a:solidFill>
          <a:ln/>
        </p:spPr>
        <p:txBody>
          <a:bodyPr/>
          <a:lstStyle/>
          <a:p>
            <a:endParaRPr lang="en-US"/>
          </a:p>
        </p:txBody>
      </p:sp>
      <p:sp>
        <p:nvSpPr>
          <p:cNvPr id="8" name="Text 6"/>
          <p:cNvSpPr/>
          <p:nvPr/>
        </p:nvSpPr>
        <p:spPr>
          <a:xfrm>
            <a:off x="530352" y="12252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[1] Competitive Matrix: Vibe &amp; Code Platform Analysis</a:t>
            </a:r>
            <a:endParaRPr lang="en-US" sz="850" dirty="0"/>
          </a:p>
        </p:txBody>
      </p:sp>
      <p:sp>
        <p:nvSpPr>
          <p:cNvPr id="9" name="Text 7"/>
          <p:cNvSpPr/>
          <p:nvPr/>
        </p:nvSpPr>
        <p:spPr>
          <a:xfrm>
            <a:off x="530352" y="1463040"/>
            <a:ext cx="3886200" cy="475488"/>
          </a:xfrm>
          <a:prstGeom prst="rect">
            <a:avLst/>
          </a:prstGeom>
          <a:noFill/>
          <a:ln/>
        </p:spPr>
        <p:txBody>
          <a:bodyPr wrap="square" lIns="0" tIns="0" rIns="0" bIns="0" rtlCol="0" anchor="ctr"/>
          <a:lstStyle/>
          <a:p>
            <a:pPr marL="0" indent="0">
              <a:buNone/>
            </a:pPr>
            <a:r>
              <a:rPr lang="en-US" sz="800" dirty="0">
                <a:solidFill>
                  <a:srgbClr val="64748B"/>
                </a:solidFill>
              </a:rPr>
              <a:t>Spreadsheet #1 — Master competitive matrix covering 17 vendors across 21 dimensions. Developed by Vibin Labs Research, March 2026. File: Vibe_Platform_Comp_Analysis_Filled.xlsx</a:t>
            </a:r>
            <a:endParaRPr lang="en-US" sz="800" dirty="0"/>
          </a:p>
        </p:txBody>
      </p:sp>
      <p:sp>
        <p:nvSpPr>
          <p:cNvPr id="10" name="Shape 8"/>
          <p:cNvSpPr/>
          <p:nvPr/>
        </p:nvSpPr>
        <p:spPr>
          <a:xfrm>
            <a:off x="365760" y="20848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1" name="Shape 9"/>
          <p:cNvSpPr/>
          <p:nvPr/>
        </p:nvSpPr>
        <p:spPr>
          <a:xfrm>
            <a:off x="365760" y="2084832"/>
            <a:ext cx="54864" cy="822960"/>
          </a:xfrm>
          <a:prstGeom prst="rect">
            <a:avLst/>
          </a:prstGeom>
          <a:solidFill>
            <a:srgbClr val="1B5FA8"/>
          </a:solidFill>
          <a:ln/>
        </p:spPr>
        <p:txBody>
          <a:bodyPr/>
          <a:lstStyle/>
          <a:p>
            <a:endParaRPr lang="en-US"/>
          </a:p>
        </p:txBody>
      </p:sp>
      <p:sp>
        <p:nvSpPr>
          <p:cNvPr id="12" name="Text 10"/>
          <p:cNvSpPr/>
          <p:nvPr/>
        </p:nvSpPr>
        <p:spPr>
          <a:xfrm>
            <a:off x="530352" y="21396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[2] Enterprise Feature Deep Dive</a:t>
            </a:r>
            <a:endParaRPr lang="en-US" sz="850" dirty="0"/>
          </a:p>
        </p:txBody>
      </p:sp>
      <p:sp>
        <p:nvSpPr>
          <p:cNvPr id="13" name="Text 11"/>
          <p:cNvSpPr/>
          <p:nvPr/>
        </p:nvSpPr>
        <p:spPr>
          <a:xfrm>
            <a:off x="530352" y="2377440"/>
            <a:ext cx="3886200" cy="475488"/>
          </a:xfrm>
          <a:prstGeom prst="rect">
            <a:avLst/>
          </a:prstGeom>
          <a:noFill/>
          <a:ln/>
        </p:spPr>
        <p:txBody>
          <a:bodyPr wrap="square" lIns="0" tIns="0" rIns="0" bIns="0" rtlCol="0" anchor="ctr"/>
          <a:lstStyle/>
          <a:p>
            <a:pPr marL="0" indent="0">
              <a:buNone/>
            </a:pPr>
            <a:r>
              <a:rPr lang="en-US" sz="800" dirty="0">
                <a:solidFill>
                  <a:srgbClr val="64748B"/>
                </a:solidFill>
              </a:rPr>
              <a:t>Spreadsheet #2 — Enterprise readiness matrix covering 17 vendors across 19 enterprise-specific dimensions including audit logs, SSO/SAML, RBAC, compliance certs, SCIM, admin dashboards, SLA, and on-prem options. File: enterprise_comparison.xlsx</a:t>
            </a:r>
            <a:endParaRPr lang="en-US" sz="800" dirty="0"/>
          </a:p>
        </p:txBody>
      </p:sp>
      <p:sp>
        <p:nvSpPr>
          <p:cNvPr id="14" name="Shape 12"/>
          <p:cNvSpPr/>
          <p:nvPr/>
        </p:nvSpPr>
        <p:spPr>
          <a:xfrm>
            <a:off x="365760" y="29992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5" name="Shape 13"/>
          <p:cNvSpPr/>
          <p:nvPr/>
        </p:nvSpPr>
        <p:spPr>
          <a:xfrm>
            <a:off x="365760" y="2999232"/>
            <a:ext cx="54864" cy="822960"/>
          </a:xfrm>
          <a:prstGeom prst="rect">
            <a:avLst/>
          </a:prstGeom>
          <a:solidFill>
            <a:srgbClr val="1B5FA8"/>
          </a:solidFill>
          <a:ln/>
        </p:spPr>
        <p:txBody>
          <a:bodyPr/>
          <a:lstStyle/>
          <a:p>
            <a:endParaRPr lang="en-US"/>
          </a:p>
        </p:txBody>
      </p:sp>
      <p:sp>
        <p:nvSpPr>
          <p:cNvPr id="16" name="Text 14"/>
          <p:cNvSpPr/>
          <p:nvPr/>
        </p:nvSpPr>
        <p:spPr>
          <a:xfrm>
            <a:off x="530352" y="30540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[3] VibeScamming Vulnerability Report</a:t>
            </a:r>
            <a:endParaRPr lang="en-US" sz="850" dirty="0"/>
          </a:p>
        </p:txBody>
      </p:sp>
      <p:sp>
        <p:nvSpPr>
          <p:cNvPr id="17" name="Text 15"/>
          <p:cNvSpPr/>
          <p:nvPr/>
        </p:nvSpPr>
        <p:spPr>
          <a:xfrm>
            <a:off x="530352" y="3291840"/>
            <a:ext cx="3886200" cy="475488"/>
          </a:xfrm>
          <a:prstGeom prst="rect">
            <a:avLst/>
          </a:prstGeom>
          <a:noFill/>
          <a:ln/>
        </p:spPr>
        <p:txBody>
          <a:bodyPr wrap="square" lIns="0" tIns="0" rIns="0" bIns="0" rtlCol="0" anchor="ctr"/>
          <a:lstStyle/>
          <a:p>
            <a:pPr marL="0" indent="0">
              <a:buNone/>
            </a:pPr>
            <a:r>
              <a:rPr lang="en-US" sz="800" dirty="0">
                <a:solidFill>
                  <a:srgbClr val="64748B"/>
                </a:solidFill>
              </a:rPr>
              <a:t>Guardio Labs Security Research, April 2025. Documents security vulnerabilities in AI-generated application code from vibe coding platforms, specifically referencing Lovable. Source: guardio.dev/research</a:t>
            </a:r>
            <a:endParaRPr lang="en-US" sz="800" dirty="0"/>
          </a:p>
        </p:txBody>
      </p:sp>
      <p:sp>
        <p:nvSpPr>
          <p:cNvPr id="18" name="Shape 16"/>
          <p:cNvSpPr/>
          <p:nvPr/>
        </p:nvSpPr>
        <p:spPr>
          <a:xfrm>
            <a:off x="365760" y="39136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65760" y="3913632"/>
            <a:ext cx="54864" cy="822960"/>
          </a:xfrm>
          <a:prstGeom prst="rect">
            <a:avLst/>
          </a:prstGeom>
          <a:solidFill>
            <a:srgbClr val="1B5FA8"/>
          </a:solidFill>
          <a:ln/>
        </p:spPr>
        <p:txBody>
          <a:bodyPr/>
          <a:lstStyle/>
          <a:p>
            <a:endParaRPr lang="en-US"/>
          </a:p>
        </p:txBody>
      </p:sp>
      <p:sp>
        <p:nvSpPr>
          <p:cNvPr id="20" name="Text 18"/>
          <p:cNvSpPr/>
          <p:nvPr/>
        </p:nvSpPr>
        <p:spPr>
          <a:xfrm>
            <a:off x="530352" y="39684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[4] Cursor Enterprise Documentation</a:t>
            </a:r>
            <a:endParaRPr lang="en-US" sz="850" dirty="0"/>
          </a:p>
        </p:txBody>
      </p:sp>
      <p:sp>
        <p:nvSpPr>
          <p:cNvPr id="21" name="Text 19"/>
          <p:cNvSpPr/>
          <p:nvPr/>
        </p:nvSpPr>
        <p:spPr>
          <a:xfrm>
            <a:off x="530352" y="4206240"/>
            <a:ext cx="3886200" cy="475488"/>
          </a:xfrm>
          <a:prstGeom prst="rect">
            <a:avLst/>
          </a:prstGeom>
          <a:noFill/>
          <a:ln/>
        </p:spPr>
        <p:txBody>
          <a:bodyPr wrap="square" lIns="0" tIns="0" rIns="0" bIns="0" rtlCol="0" anchor="ctr"/>
          <a:lstStyle/>
          <a:p>
            <a:pPr marL="0" indent="0">
              <a:buNone/>
            </a:pPr>
            <a:r>
              <a:rPr lang="en-US" sz="800" dirty="0">
                <a:solidFill>
                  <a:srgbClr val="64748B"/>
                </a:solidFill>
              </a:rPr>
              <a:t>cursor.com/enterprise — Feature documentation for Teams and Enterprise tiers including SAML/OIDC, SCIM, audit logging, and agent transcript access. Retrieved March 2026.</a:t>
            </a:r>
            <a:endParaRPr lang="en-US" sz="800" dirty="0"/>
          </a:p>
        </p:txBody>
      </p:sp>
      <p:sp>
        <p:nvSpPr>
          <p:cNvPr id="22" name="Shape 20"/>
          <p:cNvSpPr/>
          <p:nvPr/>
        </p:nvSpPr>
        <p:spPr>
          <a:xfrm>
            <a:off x="4800600" y="11704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3" name="Shape 21"/>
          <p:cNvSpPr/>
          <p:nvPr/>
        </p:nvSpPr>
        <p:spPr>
          <a:xfrm>
            <a:off x="4800600" y="1170432"/>
            <a:ext cx="54864" cy="822960"/>
          </a:xfrm>
          <a:prstGeom prst="rect">
            <a:avLst/>
          </a:prstGeom>
          <a:solidFill>
            <a:srgbClr val="1B5FA8"/>
          </a:solidFill>
          <a:ln/>
        </p:spPr>
        <p:txBody>
          <a:bodyPr/>
          <a:lstStyle/>
          <a:p>
            <a:endParaRPr lang="en-US"/>
          </a:p>
        </p:txBody>
      </p:sp>
      <p:sp>
        <p:nvSpPr>
          <p:cNvPr id="24" name="Text 22"/>
          <p:cNvSpPr/>
          <p:nvPr/>
        </p:nvSpPr>
        <p:spPr>
          <a:xfrm>
            <a:off x="4965192" y="12252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[5] Microsoft Copilot Enterprise &amp; Purview</a:t>
            </a:r>
            <a:endParaRPr lang="en-US" sz="850" dirty="0"/>
          </a:p>
        </p:txBody>
      </p:sp>
      <p:sp>
        <p:nvSpPr>
          <p:cNvPr id="25" name="Text 23"/>
          <p:cNvSpPr/>
          <p:nvPr/>
        </p:nvSpPr>
        <p:spPr>
          <a:xfrm>
            <a:off x="4965192" y="1463040"/>
            <a:ext cx="3886200" cy="475488"/>
          </a:xfrm>
          <a:prstGeom prst="rect">
            <a:avLst/>
          </a:prstGeom>
          <a:noFill/>
          <a:ln/>
        </p:spPr>
        <p:txBody>
          <a:bodyPr wrap="square" lIns="0" tIns="0" rIns="0" bIns="0" rtlCol="0" anchor="ctr"/>
          <a:lstStyle/>
          <a:p>
            <a:pPr marL="0" indent="0">
              <a:buNone/>
            </a:pPr>
            <a:r>
              <a:rPr lang="en-US" sz="800" dirty="0">
                <a:solidFill>
                  <a:srgbClr val="64748B"/>
                </a:solidFill>
              </a:rPr>
              <a:t>Microsoft Learn documentation and Ignite 2025 recap. Covers Purview audit logging, Customer Lockbox, EU Data Boundary, FedRAMP configurations, and Copilot Control System. Source: learn.microsoft.com</a:t>
            </a:r>
            <a:endParaRPr lang="en-US" sz="800" dirty="0"/>
          </a:p>
        </p:txBody>
      </p:sp>
      <p:sp>
        <p:nvSpPr>
          <p:cNvPr id="26" name="Shape 24"/>
          <p:cNvSpPr/>
          <p:nvPr/>
        </p:nvSpPr>
        <p:spPr>
          <a:xfrm>
            <a:off x="4800600" y="20848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7" name="Shape 25"/>
          <p:cNvSpPr/>
          <p:nvPr/>
        </p:nvSpPr>
        <p:spPr>
          <a:xfrm>
            <a:off x="4800600" y="2084832"/>
            <a:ext cx="54864" cy="822960"/>
          </a:xfrm>
          <a:prstGeom prst="rect">
            <a:avLst/>
          </a:prstGeom>
          <a:solidFill>
            <a:srgbClr val="1B5FA8"/>
          </a:solidFill>
          <a:ln/>
        </p:spPr>
        <p:txBody>
          <a:bodyPr/>
          <a:lstStyle/>
          <a:p>
            <a:endParaRPr lang="en-US"/>
          </a:p>
        </p:txBody>
      </p:sp>
      <p:sp>
        <p:nvSpPr>
          <p:cNvPr id="28" name="Text 26"/>
          <p:cNvSpPr/>
          <p:nvPr/>
        </p:nvSpPr>
        <p:spPr>
          <a:xfrm>
            <a:off x="4965192" y="21396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[6] GitHub Copilot Audit Log Documentation</a:t>
            </a:r>
            <a:endParaRPr lang="en-US" sz="850" dirty="0"/>
          </a:p>
        </p:txBody>
      </p:sp>
      <p:sp>
        <p:nvSpPr>
          <p:cNvPr id="29" name="Text 27"/>
          <p:cNvSpPr/>
          <p:nvPr/>
        </p:nvSpPr>
        <p:spPr>
          <a:xfrm>
            <a:off x="4965192" y="2377440"/>
            <a:ext cx="3886200" cy="475488"/>
          </a:xfrm>
          <a:prstGeom prst="rect">
            <a:avLst/>
          </a:prstGeom>
          <a:noFill/>
          <a:ln/>
        </p:spPr>
        <p:txBody>
          <a:bodyPr wrap="square" lIns="0" tIns="0" rIns="0" bIns="0" rtlCol="0" anchor="ctr"/>
          <a:lstStyle/>
          <a:p>
            <a:pPr marL="0" indent="0">
              <a:buNone/>
            </a:pPr>
            <a:r>
              <a:rPr lang="en-US" sz="800" dirty="0">
                <a:solidFill>
                  <a:srgbClr val="64748B"/>
                </a:solidFill>
              </a:rPr>
              <a:t>GitHub Enterprise documentation — 180-day audit log framework, SAML SSO, org/enterprise policy controls, and FedRAMP via GitHub Enterprise Server. Source: docs.github.com</a:t>
            </a:r>
            <a:endParaRPr lang="en-US" sz="800" dirty="0"/>
          </a:p>
        </p:txBody>
      </p:sp>
      <p:sp>
        <p:nvSpPr>
          <p:cNvPr id="30" name="Shape 28"/>
          <p:cNvSpPr/>
          <p:nvPr/>
        </p:nvSpPr>
        <p:spPr>
          <a:xfrm>
            <a:off x="4800600" y="29992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1" name="Shape 29"/>
          <p:cNvSpPr/>
          <p:nvPr/>
        </p:nvSpPr>
        <p:spPr>
          <a:xfrm>
            <a:off x="4800600" y="2999232"/>
            <a:ext cx="54864" cy="822960"/>
          </a:xfrm>
          <a:prstGeom prst="rect">
            <a:avLst/>
          </a:prstGeom>
          <a:solidFill>
            <a:srgbClr val="1B5FA8"/>
          </a:solidFill>
          <a:ln/>
        </p:spPr>
        <p:txBody>
          <a:bodyPr/>
          <a:lstStyle/>
          <a:p>
            <a:endParaRPr lang="en-US"/>
          </a:p>
        </p:txBody>
      </p:sp>
      <p:sp>
        <p:nvSpPr>
          <p:cNvPr id="32" name="Text 30"/>
          <p:cNvSpPr/>
          <p:nvPr/>
        </p:nvSpPr>
        <p:spPr>
          <a:xfrm>
            <a:off x="4965192" y="30540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[7] OpenAI Windsurf Acquisition</a:t>
            </a:r>
            <a:endParaRPr lang="en-US" sz="850" dirty="0"/>
          </a:p>
        </p:txBody>
      </p:sp>
      <p:sp>
        <p:nvSpPr>
          <p:cNvPr id="33" name="Text 31"/>
          <p:cNvSpPr/>
          <p:nvPr/>
        </p:nvSpPr>
        <p:spPr>
          <a:xfrm>
            <a:off x="4965192" y="3291840"/>
            <a:ext cx="3886200" cy="475488"/>
          </a:xfrm>
          <a:prstGeom prst="rect">
            <a:avLst/>
          </a:prstGeom>
          <a:noFill/>
          <a:ln/>
        </p:spPr>
        <p:txBody>
          <a:bodyPr wrap="square" lIns="0" tIns="0" rIns="0" bIns="0" rtlCol="0" anchor="ctr"/>
          <a:lstStyle/>
          <a:p>
            <a:pPr marL="0" indent="0">
              <a:buNone/>
            </a:pPr>
            <a:r>
              <a:rPr lang="en-US" sz="800" dirty="0">
                <a:solidFill>
                  <a:srgbClr val="64748B"/>
                </a:solidFill>
              </a:rPr>
              <a:t>Multiple news sources, May 2025. OpenAI acquires Windsurf (Codeium) for approximately $3 billion. Source: Bloomberg, TechCrunch, May 2025.</a:t>
            </a:r>
            <a:endParaRPr lang="en-US" sz="800" dirty="0"/>
          </a:p>
        </p:txBody>
      </p:sp>
      <p:sp>
        <p:nvSpPr>
          <p:cNvPr id="34" name="Shape 32"/>
          <p:cNvSpPr/>
          <p:nvPr/>
        </p:nvSpPr>
        <p:spPr>
          <a:xfrm>
            <a:off x="4800600" y="3913632"/>
            <a:ext cx="4206240" cy="8229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5" name="Shape 33"/>
          <p:cNvSpPr/>
          <p:nvPr/>
        </p:nvSpPr>
        <p:spPr>
          <a:xfrm>
            <a:off x="4800600" y="3913632"/>
            <a:ext cx="54864" cy="822960"/>
          </a:xfrm>
          <a:prstGeom prst="rect">
            <a:avLst/>
          </a:prstGeom>
          <a:solidFill>
            <a:srgbClr val="1B5FA8"/>
          </a:solidFill>
          <a:ln/>
        </p:spPr>
        <p:txBody>
          <a:bodyPr/>
          <a:lstStyle/>
          <a:p>
            <a:endParaRPr lang="en-US"/>
          </a:p>
        </p:txBody>
      </p:sp>
      <p:sp>
        <p:nvSpPr>
          <p:cNvPr id="36" name="Text 34"/>
          <p:cNvSpPr/>
          <p:nvPr/>
        </p:nvSpPr>
        <p:spPr>
          <a:xfrm>
            <a:off x="4965192" y="3968496"/>
            <a:ext cx="3886200" cy="237744"/>
          </a:xfrm>
          <a:prstGeom prst="rect">
            <a:avLst/>
          </a:prstGeom>
          <a:noFill/>
          <a:ln/>
        </p:spPr>
        <p:txBody>
          <a:bodyPr wrap="square" lIns="0" tIns="0" rIns="0" bIns="0" rtlCol="0" anchor="ctr"/>
          <a:lstStyle/>
          <a:p>
            <a:pPr marL="0" indent="0">
              <a:buNone/>
            </a:pPr>
            <a:r>
              <a:rPr lang="en-US" sz="850" b="1" dirty="0">
                <a:solidFill>
                  <a:srgbClr val="0F172A"/>
                </a:solidFill>
              </a:rPr>
              <a:t>[8] Replit Enterprise &amp; Azure Partnership</a:t>
            </a:r>
            <a:endParaRPr lang="en-US" sz="850" dirty="0"/>
          </a:p>
        </p:txBody>
      </p:sp>
      <p:sp>
        <p:nvSpPr>
          <p:cNvPr id="37" name="Text 35"/>
          <p:cNvSpPr/>
          <p:nvPr/>
        </p:nvSpPr>
        <p:spPr>
          <a:xfrm>
            <a:off x="4965192" y="4206240"/>
            <a:ext cx="3886200" cy="475488"/>
          </a:xfrm>
          <a:prstGeom prst="rect">
            <a:avLst/>
          </a:prstGeom>
          <a:noFill/>
          <a:ln/>
        </p:spPr>
        <p:txBody>
          <a:bodyPr wrap="square" lIns="0" tIns="0" rIns="0" bIns="0" rtlCol="0" anchor="ctr"/>
          <a:lstStyle/>
          <a:p>
            <a:pPr marL="0" indent="0">
              <a:buNone/>
            </a:pPr>
            <a:r>
              <a:rPr lang="en-US" sz="800" dirty="0">
                <a:solidFill>
                  <a:srgbClr val="64748B"/>
                </a:solidFill>
              </a:rPr>
              <a:t>replit.com/teams-and-enterprise — SOC 2 Type II certification via Microsoft Azure partnership, SSO integration, team collaboration features. Retrieved March 2026.</a:t>
            </a:r>
            <a:endParaRPr lang="en-US" sz="800" dirty="0"/>
          </a:p>
        </p:txBody>
      </p:sp>
      <p:sp>
        <p:nvSpPr>
          <p:cNvPr id="38" name="Shape 36"/>
          <p:cNvSpPr/>
          <p:nvPr/>
        </p:nvSpPr>
        <p:spPr>
          <a:xfrm>
            <a:off x="0" y="4892040"/>
            <a:ext cx="9144000" cy="251460"/>
          </a:xfrm>
          <a:prstGeom prst="rect">
            <a:avLst/>
          </a:prstGeom>
          <a:solidFill>
            <a:srgbClr val="0D1F3C"/>
          </a:solidFill>
          <a:ln/>
        </p:spPr>
        <p:txBody>
          <a:bodyPr/>
          <a:lstStyle/>
          <a:p>
            <a:endParaRPr lang="en-US"/>
          </a:p>
        </p:txBody>
      </p:sp>
      <p:sp>
        <p:nvSpPr>
          <p:cNvPr id="39" name="Text 37"/>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40" name="Text 38"/>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32 / 35</a:t>
            </a:r>
            <a:endParaRPr lang="en-US" sz="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name="Slide 33">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APPENDIX  |  VENDOR PROFILE: AIDER</a:t>
            </a:r>
            <a:endParaRPr lang="en-US" sz="2000" dirty="0"/>
          </a:p>
        </p:txBody>
      </p:sp>
      <p:sp>
        <p:nvSpPr>
          <p:cNvPr id="5" name="Shape 3"/>
          <p:cNvSpPr/>
          <p:nvPr/>
        </p:nvSpPr>
        <p:spPr>
          <a:xfrm>
            <a:off x="365760" y="749808"/>
            <a:ext cx="8412480" cy="594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59436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Aider</a:t>
            </a:r>
            <a:endParaRPr lang="en-US" sz="1600" dirty="0"/>
          </a:p>
        </p:txBody>
      </p:sp>
      <p:sp>
        <p:nvSpPr>
          <p:cNvPr id="8" name="Text 6"/>
          <p:cNvSpPr/>
          <p:nvPr/>
        </p:nvSpPr>
        <p:spPr>
          <a:xfrm>
            <a:off x="594360" y="1078992"/>
            <a:ext cx="4572000" cy="201168"/>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2023</a:t>
            </a:r>
            <a:endParaRPr lang="en-US" sz="900" dirty="0"/>
          </a:p>
        </p:txBody>
      </p:sp>
      <p:sp>
        <p:nvSpPr>
          <p:cNvPr id="9" name="Shape 7"/>
          <p:cNvSpPr/>
          <p:nvPr/>
        </p:nvSpPr>
        <p:spPr>
          <a:xfrm>
            <a:off x="6217920" y="822960"/>
            <a:ext cx="2377440" cy="438912"/>
          </a:xfrm>
          <a:prstGeom prst="rect">
            <a:avLst/>
          </a:prstGeom>
          <a:solidFill>
            <a:srgbClr val="1B5FA8"/>
          </a:solidFill>
          <a:ln/>
        </p:spPr>
        <p:txBody>
          <a:bodyPr/>
          <a:lstStyle/>
          <a:p>
            <a:endParaRPr lang="en-US"/>
          </a:p>
        </p:txBody>
      </p:sp>
      <p:sp>
        <p:nvSpPr>
          <p:cNvPr id="10" name="Text 8"/>
          <p:cNvSpPr/>
          <p:nvPr/>
        </p:nvSpPr>
        <p:spPr>
          <a:xfrm>
            <a:off x="6217920" y="822960"/>
            <a:ext cx="2377440" cy="438912"/>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17320"/>
            <a:ext cx="8412480" cy="1005840"/>
          </a:xfrm>
          <a:prstGeom prst="rect">
            <a:avLst/>
          </a:prstGeom>
          <a:noFill/>
          <a:ln/>
        </p:spPr>
        <p:txBody>
          <a:bodyPr wrap="square" lIns="0" tIns="0" rIns="0" bIns="0" rtlCol="0" anchor="ctr"/>
          <a:lstStyle/>
          <a:p>
            <a:pPr marL="0" indent="0">
              <a:buNone/>
            </a:pPr>
            <a:r>
              <a:rPr lang="en-US" sz="1000" dirty="0">
                <a:solidFill>
                  <a:srgbClr val="334155"/>
                </a:solidFill>
              </a:rPr>
              <a:t>Aider is a free, open-source AI coding assistant that works from the command line with any LLM backend (GPT-4, Claude, open models). It uses Git as its collaboration and audit mechanism. No enterprise governance is provided natively — teams must build their own security layer. Best for privacy-conscious development teams that want full code ownership with zero SaaS dependency.</a:t>
            </a:r>
            <a:endParaRPr lang="en-US" sz="1000" dirty="0"/>
          </a:p>
        </p:txBody>
      </p:sp>
      <p:sp>
        <p:nvSpPr>
          <p:cNvPr id="12" name="Shape 10"/>
          <p:cNvSpPr/>
          <p:nvPr/>
        </p:nvSpPr>
        <p:spPr>
          <a:xfrm>
            <a:off x="365760" y="2487168"/>
            <a:ext cx="4023360" cy="658368"/>
          </a:xfrm>
          <a:prstGeom prst="rect">
            <a:avLst/>
          </a:prstGeom>
          <a:solidFill>
            <a:srgbClr val="0D1F3C"/>
          </a:solidFill>
          <a:ln/>
        </p:spPr>
        <p:txBody>
          <a:bodyPr/>
          <a:lstStyle/>
          <a:p>
            <a:endParaRPr lang="en-US"/>
          </a:p>
        </p:txBody>
      </p:sp>
      <p:sp>
        <p:nvSpPr>
          <p:cNvPr id="13" name="Text 11"/>
          <p:cNvSpPr/>
          <p:nvPr/>
        </p:nvSpPr>
        <p:spPr>
          <a:xfrm>
            <a:off x="457200" y="2487168"/>
            <a:ext cx="192024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97480"/>
            <a:ext cx="3657600" cy="384048"/>
          </a:xfrm>
          <a:prstGeom prst="rect">
            <a:avLst/>
          </a:prstGeom>
          <a:noFill/>
          <a:ln/>
        </p:spPr>
        <p:txBody>
          <a:bodyPr wrap="square" lIns="0" tIns="0" rIns="0" bIns="0" rtlCol="0" anchor="ctr"/>
          <a:lstStyle/>
          <a:p>
            <a:pPr marL="0" indent="0">
              <a:buNone/>
            </a:pPr>
            <a:r>
              <a:rPr lang="en-US" sz="900" dirty="0">
                <a:solidFill>
                  <a:srgbClr val="FFFFFF"/>
                </a:solidFill>
              </a:rPr>
              <a:t>Free (API costs only)</a:t>
            </a:r>
            <a:endParaRPr lang="en-US" sz="900" dirty="0"/>
          </a:p>
        </p:txBody>
      </p:sp>
      <p:sp>
        <p:nvSpPr>
          <p:cNvPr id="15" name="Shape 13"/>
          <p:cNvSpPr/>
          <p:nvPr/>
        </p:nvSpPr>
        <p:spPr>
          <a:xfrm>
            <a:off x="4572000" y="2487168"/>
            <a:ext cx="4206240" cy="658368"/>
          </a:xfrm>
          <a:prstGeom prst="rect">
            <a:avLst/>
          </a:prstGeom>
          <a:solidFill>
            <a:srgbClr val="1A3461"/>
          </a:solidFill>
          <a:ln/>
        </p:spPr>
        <p:txBody>
          <a:bodyPr/>
          <a:lstStyle/>
          <a:p>
            <a:endParaRPr lang="en-US"/>
          </a:p>
        </p:txBody>
      </p:sp>
      <p:sp>
        <p:nvSpPr>
          <p:cNvPr id="16" name="Text 14"/>
          <p:cNvSpPr/>
          <p:nvPr/>
        </p:nvSpPr>
        <p:spPr>
          <a:xfrm>
            <a:off x="4663440" y="2487168"/>
            <a:ext cx="40233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4663440" y="2697480"/>
            <a:ext cx="4023360" cy="384048"/>
          </a:xfrm>
          <a:prstGeom prst="rect">
            <a:avLst/>
          </a:prstGeom>
          <a:noFill/>
          <a:ln/>
        </p:spPr>
        <p:txBody>
          <a:bodyPr wrap="square" lIns="0" tIns="0" rIns="0" bIns="0" rtlCol="0" anchor="ctr"/>
          <a:lstStyle/>
          <a:p>
            <a:pPr marL="0" indent="0">
              <a:buNone/>
            </a:pPr>
            <a:r>
              <a:rPr lang="en-US" sz="900" dirty="0">
                <a:solidFill>
                  <a:srgbClr val="FFFFFF"/>
                </a:solidFill>
              </a:rPr>
              <a:t>Tens of thousands of developers</a:t>
            </a:r>
            <a:endParaRPr lang="en-US" sz="900" dirty="0"/>
          </a:p>
        </p:txBody>
      </p:sp>
      <p:sp>
        <p:nvSpPr>
          <p:cNvPr id="18" name="Shape 16"/>
          <p:cNvSpPr/>
          <p:nvPr/>
        </p:nvSpPr>
        <p:spPr>
          <a:xfrm>
            <a:off x="365760" y="3236976"/>
            <a:ext cx="8412480" cy="237744"/>
          </a:xfrm>
          <a:prstGeom prst="rect">
            <a:avLst/>
          </a:prstGeom>
          <a:solidFill>
            <a:srgbClr val="0D1F3C"/>
          </a:solidFill>
          <a:ln/>
        </p:spPr>
        <p:txBody>
          <a:bodyPr/>
          <a:lstStyle/>
          <a:p>
            <a:endParaRPr lang="en-US"/>
          </a:p>
        </p:txBody>
      </p:sp>
      <p:sp>
        <p:nvSpPr>
          <p:cNvPr id="19" name="Text 17"/>
          <p:cNvSpPr/>
          <p:nvPr/>
        </p:nvSpPr>
        <p:spPr>
          <a:xfrm>
            <a:off x="457200" y="3236976"/>
            <a:ext cx="82296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0" name="Text 18"/>
          <p:cNvSpPr/>
          <p:nvPr/>
        </p:nvSpPr>
        <p:spPr>
          <a:xfrm>
            <a:off x="365760" y="3529584"/>
            <a:ext cx="8412480" cy="1188720"/>
          </a:xfrm>
          <a:prstGeom prst="rect">
            <a:avLst/>
          </a:prstGeom>
          <a:noFill/>
          <a:ln/>
        </p:spPr>
        <p:txBody>
          <a:bodyPr wrap="square" lIns="0" tIns="0" rIns="0" bIns="0" rtlCol="0" anchor="ctr"/>
          <a:lstStyle/>
          <a:p>
            <a:pPr marL="0" indent="0">
              <a:buNone/>
            </a:pPr>
            <a:r>
              <a:rPr lang="en-US" sz="950" dirty="0">
                <a:solidFill>
                  <a:srgbClr val="334155"/>
                </a:solidFill>
              </a:rPr>
              <a:t>Zero enterprise governance but maximum flexibility and privacy. The entire codebase is visible on GitHub. No vendor lock-in risk whatsoever. Best positioned for open-source projects, academic research, and security-sensitive teams willing to manage their own AI infrastructure.</a:t>
            </a:r>
            <a:endParaRPr lang="en-US" sz="950" dirty="0"/>
          </a:p>
        </p:txBody>
      </p:sp>
      <p:sp>
        <p:nvSpPr>
          <p:cNvPr id="21" name="Shape 19"/>
          <p:cNvSpPr/>
          <p:nvPr/>
        </p:nvSpPr>
        <p:spPr>
          <a:xfrm>
            <a:off x="0" y="4892040"/>
            <a:ext cx="9144000" cy="251460"/>
          </a:xfrm>
          <a:prstGeom prst="rect">
            <a:avLst/>
          </a:prstGeom>
          <a:solidFill>
            <a:srgbClr val="0D1F3C"/>
          </a:solidFill>
          <a:ln/>
        </p:spPr>
        <p:txBody>
          <a:bodyPr/>
          <a:lstStyle/>
          <a:p>
            <a:endParaRPr lang="en-US"/>
          </a:p>
        </p:txBody>
      </p:sp>
      <p:sp>
        <p:nvSpPr>
          <p:cNvPr id="22"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3"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33 / 35</a:t>
            </a:r>
            <a:endParaRPr lang="en-US" sz="8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name="Slide 3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APPENDIX  |  VENDOR PROFILE: ROOCODE</a:t>
            </a:r>
            <a:endParaRPr lang="en-US" sz="2000" dirty="0"/>
          </a:p>
        </p:txBody>
      </p:sp>
      <p:sp>
        <p:nvSpPr>
          <p:cNvPr id="5" name="Shape 3"/>
          <p:cNvSpPr/>
          <p:nvPr/>
        </p:nvSpPr>
        <p:spPr>
          <a:xfrm>
            <a:off x="365760" y="749808"/>
            <a:ext cx="8412480" cy="594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594360"/>
          </a:xfrm>
          <a:prstGeom prst="rect">
            <a:avLst/>
          </a:prstGeom>
          <a:solidFill>
            <a:srgbClr val="1B5FA8"/>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RooCode</a:t>
            </a:r>
            <a:endParaRPr lang="en-US" sz="1600" dirty="0"/>
          </a:p>
        </p:txBody>
      </p:sp>
      <p:sp>
        <p:nvSpPr>
          <p:cNvPr id="8" name="Text 6"/>
          <p:cNvSpPr/>
          <p:nvPr/>
        </p:nvSpPr>
        <p:spPr>
          <a:xfrm>
            <a:off x="594360" y="1078992"/>
            <a:ext cx="4572000" cy="201168"/>
          </a:xfrm>
          <a:prstGeom prst="rect">
            <a:avLst/>
          </a:prstGeom>
          <a:noFill/>
          <a:ln/>
        </p:spPr>
        <p:txBody>
          <a:bodyPr wrap="square" lIns="0" tIns="0" rIns="0" bIns="0" rtlCol="0" anchor="ctr"/>
          <a:lstStyle/>
          <a:p>
            <a:pPr marL="0" indent="0">
              <a:buNone/>
            </a:pPr>
            <a:r>
              <a:rPr lang="en-US" sz="900" dirty="0">
                <a:solidFill>
                  <a:srgbClr val="64748B"/>
                </a:solidFill>
              </a:rPr>
              <a:t>Category: Code Assistance  |  Founded: 2023</a:t>
            </a:r>
            <a:endParaRPr lang="en-US" sz="900" dirty="0"/>
          </a:p>
        </p:txBody>
      </p:sp>
      <p:sp>
        <p:nvSpPr>
          <p:cNvPr id="9" name="Shape 7"/>
          <p:cNvSpPr/>
          <p:nvPr/>
        </p:nvSpPr>
        <p:spPr>
          <a:xfrm>
            <a:off x="6217920" y="822960"/>
            <a:ext cx="2377440" cy="438912"/>
          </a:xfrm>
          <a:prstGeom prst="rect">
            <a:avLst/>
          </a:prstGeom>
          <a:solidFill>
            <a:srgbClr val="1B5FA8"/>
          </a:solidFill>
          <a:ln/>
        </p:spPr>
        <p:txBody>
          <a:bodyPr/>
          <a:lstStyle/>
          <a:p>
            <a:endParaRPr lang="en-US"/>
          </a:p>
        </p:txBody>
      </p:sp>
      <p:sp>
        <p:nvSpPr>
          <p:cNvPr id="10" name="Text 8"/>
          <p:cNvSpPr/>
          <p:nvPr/>
        </p:nvSpPr>
        <p:spPr>
          <a:xfrm>
            <a:off x="6217920" y="822960"/>
            <a:ext cx="2377440" cy="438912"/>
          </a:xfrm>
          <a:prstGeom prst="rect">
            <a:avLst/>
          </a:prstGeom>
          <a:noFill/>
          <a:ln/>
        </p:spPr>
        <p:txBody>
          <a:bodyPr wrap="square" lIns="0" tIns="0" rIns="0" bIns="0" rtlCol="0" anchor="ctr"/>
          <a:lstStyle/>
          <a:p>
            <a:pPr marL="0" indent="0" algn="ctr">
              <a:buNone/>
            </a:pPr>
            <a:r>
              <a:rPr lang="en-US" sz="1000" b="1" dirty="0">
                <a:solidFill>
                  <a:srgbClr val="FFFFFF"/>
                </a:solidFill>
              </a:rPr>
              <a:t>CODE ASSISTANCE</a:t>
            </a:r>
            <a:endParaRPr lang="en-US" sz="1000" dirty="0"/>
          </a:p>
        </p:txBody>
      </p:sp>
      <p:sp>
        <p:nvSpPr>
          <p:cNvPr id="11" name="Text 9"/>
          <p:cNvSpPr/>
          <p:nvPr/>
        </p:nvSpPr>
        <p:spPr>
          <a:xfrm>
            <a:off x="365760" y="1417320"/>
            <a:ext cx="8412480" cy="1005840"/>
          </a:xfrm>
          <a:prstGeom prst="rect">
            <a:avLst/>
          </a:prstGeom>
          <a:noFill/>
          <a:ln/>
        </p:spPr>
        <p:txBody>
          <a:bodyPr wrap="square" lIns="0" tIns="0" rIns="0" bIns="0" rtlCol="0" anchor="ctr"/>
          <a:lstStyle/>
          <a:p>
            <a:pPr marL="0" indent="0">
              <a:buNone/>
            </a:pPr>
            <a:r>
              <a:rPr lang="en-US" sz="1000" dirty="0">
                <a:solidFill>
                  <a:srgbClr val="334155"/>
                </a:solidFill>
              </a:rPr>
              <a:t>RooCode is a free, open-source AI coding extension supporting Claude, GPT, and open-source models. Like Aider, it provides no native enterprise governance but offers full code ownership and broad model flexibility. The small but active community contributes extensions and improvements. Suitable for developers who want an open-source alternative to Cursor or GitHub Copilot.</a:t>
            </a:r>
            <a:endParaRPr lang="en-US" sz="1000" dirty="0"/>
          </a:p>
        </p:txBody>
      </p:sp>
      <p:sp>
        <p:nvSpPr>
          <p:cNvPr id="12" name="Shape 10"/>
          <p:cNvSpPr/>
          <p:nvPr/>
        </p:nvSpPr>
        <p:spPr>
          <a:xfrm>
            <a:off x="365760" y="2487168"/>
            <a:ext cx="4023360" cy="658368"/>
          </a:xfrm>
          <a:prstGeom prst="rect">
            <a:avLst/>
          </a:prstGeom>
          <a:solidFill>
            <a:srgbClr val="0D1F3C"/>
          </a:solidFill>
          <a:ln/>
        </p:spPr>
        <p:txBody>
          <a:bodyPr/>
          <a:lstStyle/>
          <a:p>
            <a:endParaRPr lang="en-US"/>
          </a:p>
        </p:txBody>
      </p:sp>
      <p:sp>
        <p:nvSpPr>
          <p:cNvPr id="13" name="Text 11"/>
          <p:cNvSpPr/>
          <p:nvPr/>
        </p:nvSpPr>
        <p:spPr>
          <a:xfrm>
            <a:off x="457200" y="2487168"/>
            <a:ext cx="192024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97480"/>
            <a:ext cx="3657600" cy="384048"/>
          </a:xfrm>
          <a:prstGeom prst="rect">
            <a:avLst/>
          </a:prstGeom>
          <a:noFill/>
          <a:ln/>
        </p:spPr>
        <p:txBody>
          <a:bodyPr wrap="square" lIns="0" tIns="0" rIns="0" bIns="0" rtlCol="0" anchor="ctr"/>
          <a:lstStyle/>
          <a:p>
            <a:pPr marL="0" indent="0">
              <a:buNone/>
            </a:pPr>
            <a:r>
              <a:rPr lang="en-US" sz="900" dirty="0">
                <a:solidFill>
                  <a:srgbClr val="FFFFFF"/>
                </a:solidFill>
              </a:rPr>
              <a:t>Free (open source)</a:t>
            </a:r>
            <a:endParaRPr lang="en-US" sz="900" dirty="0"/>
          </a:p>
        </p:txBody>
      </p:sp>
      <p:sp>
        <p:nvSpPr>
          <p:cNvPr id="15" name="Shape 13"/>
          <p:cNvSpPr/>
          <p:nvPr/>
        </p:nvSpPr>
        <p:spPr>
          <a:xfrm>
            <a:off x="4572000" y="2487168"/>
            <a:ext cx="4206240" cy="658368"/>
          </a:xfrm>
          <a:prstGeom prst="rect">
            <a:avLst/>
          </a:prstGeom>
          <a:solidFill>
            <a:srgbClr val="1A3461"/>
          </a:solidFill>
          <a:ln/>
        </p:spPr>
        <p:txBody>
          <a:bodyPr/>
          <a:lstStyle/>
          <a:p>
            <a:endParaRPr lang="en-US"/>
          </a:p>
        </p:txBody>
      </p:sp>
      <p:sp>
        <p:nvSpPr>
          <p:cNvPr id="16" name="Text 14"/>
          <p:cNvSpPr/>
          <p:nvPr/>
        </p:nvSpPr>
        <p:spPr>
          <a:xfrm>
            <a:off x="4663440" y="2487168"/>
            <a:ext cx="40233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4663440" y="2697480"/>
            <a:ext cx="4023360" cy="384048"/>
          </a:xfrm>
          <a:prstGeom prst="rect">
            <a:avLst/>
          </a:prstGeom>
          <a:noFill/>
          <a:ln/>
        </p:spPr>
        <p:txBody>
          <a:bodyPr wrap="square" lIns="0" tIns="0" rIns="0" bIns="0" rtlCol="0" anchor="ctr"/>
          <a:lstStyle/>
          <a:p>
            <a:pPr marL="0" indent="0">
              <a:buNone/>
            </a:pPr>
            <a:r>
              <a:rPr lang="en-US" sz="900" dirty="0">
                <a:solidFill>
                  <a:srgbClr val="FFFFFF"/>
                </a:solidFill>
              </a:rPr>
              <a:t>Small developer community</a:t>
            </a:r>
            <a:endParaRPr lang="en-US" sz="900" dirty="0"/>
          </a:p>
        </p:txBody>
      </p:sp>
      <p:sp>
        <p:nvSpPr>
          <p:cNvPr id="18" name="Shape 16"/>
          <p:cNvSpPr/>
          <p:nvPr/>
        </p:nvSpPr>
        <p:spPr>
          <a:xfrm>
            <a:off x="365760" y="3236976"/>
            <a:ext cx="8412480" cy="237744"/>
          </a:xfrm>
          <a:prstGeom prst="rect">
            <a:avLst/>
          </a:prstGeom>
          <a:solidFill>
            <a:srgbClr val="0D1F3C"/>
          </a:solidFill>
          <a:ln/>
        </p:spPr>
        <p:txBody>
          <a:bodyPr/>
          <a:lstStyle/>
          <a:p>
            <a:endParaRPr lang="en-US"/>
          </a:p>
        </p:txBody>
      </p:sp>
      <p:sp>
        <p:nvSpPr>
          <p:cNvPr id="19" name="Text 17"/>
          <p:cNvSpPr/>
          <p:nvPr/>
        </p:nvSpPr>
        <p:spPr>
          <a:xfrm>
            <a:off x="457200" y="3236976"/>
            <a:ext cx="82296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0" name="Text 18"/>
          <p:cNvSpPr/>
          <p:nvPr/>
        </p:nvSpPr>
        <p:spPr>
          <a:xfrm>
            <a:off x="365760" y="3529584"/>
            <a:ext cx="8412480" cy="1188720"/>
          </a:xfrm>
          <a:prstGeom prst="rect">
            <a:avLst/>
          </a:prstGeom>
          <a:noFill/>
          <a:ln/>
        </p:spPr>
        <p:txBody>
          <a:bodyPr wrap="square" lIns="0" tIns="0" rIns="0" bIns="0" rtlCol="0" anchor="ctr"/>
          <a:lstStyle/>
          <a:p>
            <a:pPr marL="0" indent="0">
              <a:buNone/>
            </a:pPr>
            <a:r>
              <a:rPr lang="en-US" sz="950" dirty="0">
                <a:solidFill>
                  <a:srgbClr val="334155"/>
                </a:solidFill>
              </a:rPr>
              <a:t>RooCode occupies the same Tier 4 open-source position as Aider. The key differentiator is IDE integration (VS Code extension) vs. Aider's CLI approach. Neither is enterprise-ready without significant custom tooling, but both represent zero-cost starting points for development teams evaluating AI coding tools.</a:t>
            </a:r>
            <a:endParaRPr lang="en-US" sz="950" dirty="0"/>
          </a:p>
        </p:txBody>
      </p:sp>
      <p:sp>
        <p:nvSpPr>
          <p:cNvPr id="21" name="Shape 19"/>
          <p:cNvSpPr/>
          <p:nvPr/>
        </p:nvSpPr>
        <p:spPr>
          <a:xfrm>
            <a:off x="0" y="4892040"/>
            <a:ext cx="9144000" cy="251460"/>
          </a:xfrm>
          <a:prstGeom prst="rect">
            <a:avLst/>
          </a:prstGeom>
          <a:solidFill>
            <a:srgbClr val="0D1F3C"/>
          </a:solidFill>
          <a:ln/>
        </p:spPr>
        <p:txBody>
          <a:bodyPr/>
          <a:lstStyle/>
          <a:p>
            <a:endParaRPr lang="en-US"/>
          </a:p>
        </p:txBody>
      </p:sp>
      <p:sp>
        <p:nvSpPr>
          <p:cNvPr id="22"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3"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34 / 35</a:t>
            </a:r>
            <a:endParaRPr lang="en-US" sz="8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name="Slide 35">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APPENDIX  |  VENDOR PROFILE: EMERGENT</a:t>
            </a:r>
            <a:endParaRPr lang="en-US" sz="2000" dirty="0"/>
          </a:p>
        </p:txBody>
      </p:sp>
      <p:sp>
        <p:nvSpPr>
          <p:cNvPr id="5" name="Shape 3"/>
          <p:cNvSpPr/>
          <p:nvPr/>
        </p:nvSpPr>
        <p:spPr>
          <a:xfrm>
            <a:off x="365760" y="749808"/>
            <a:ext cx="8412480" cy="5943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749808"/>
            <a:ext cx="91440" cy="594360"/>
          </a:xfrm>
          <a:prstGeom prst="rect">
            <a:avLst/>
          </a:prstGeom>
          <a:solidFill>
            <a:srgbClr val="0891B2"/>
          </a:solidFill>
          <a:ln/>
        </p:spPr>
        <p:txBody>
          <a:bodyPr/>
          <a:lstStyle/>
          <a:p>
            <a:endParaRPr lang="en-US"/>
          </a:p>
        </p:txBody>
      </p:sp>
      <p:sp>
        <p:nvSpPr>
          <p:cNvPr id="7" name="Text 5"/>
          <p:cNvSpPr/>
          <p:nvPr/>
        </p:nvSpPr>
        <p:spPr>
          <a:xfrm>
            <a:off x="594360" y="777240"/>
            <a:ext cx="4572000" cy="329184"/>
          </a:xfrm>
          <a:prstGeom prst="rect">
            <a:avLst/>
          </a:prstGeom>
          <a:noFill/>
          <a:ln/>
        </p:spPr>
        <p:txBody>
          <a:bodyPr wrap="square" lIns="0" tIns="0" rIns="0" bIns="0" rtlCol="0" anchor="ctr"/>
          <a:lstStyle/>
          <a:p>
            <a:pPr marL="0" indent="0">
              <a:buNone/>
            </a:pPr>
            <a:r>
              <a:rPr lang="en-US" sz="1600" b="1" dirty="0">
                <a:solidFill>
                  <a:srgbClr val="0F172A"/>
                </a:solidFill>
              </a:rPr>
              <a:t>Emergent</a:t>
            </a:r>
            <a:endParaRPr lang="en-US" sz="1600" dirty="0"/>
          </a:p>
        </p:txBody>
      </p:sp>
      <p:sp>
        <p:nvSpPr>
          <p:cNvPr id="8" name="Text 6"/>
          <p:cNvSpPr/>
          <p:nvPr/>
        </p:nvSpPr>
        <p:spPr>
          <a:xfrm>
            <a:off x="594360" y="1078992"/>
            <a:ext cx="4572000" cy="201168"/>
          </a:xfrm>
          <a:prstGeom prst="rect">
            <a:avLst/>
          </a:prstGeom>
          <a:noFill/>
          <a:ln/>
        </p:spPr>
        <p:txBody>
          <a:bodyPr wrap="square" lIns="0" tIns="0" rIns="0" bIns="0" rtlCol="0" anchor="ctr"/>
          <a:lstStyle/>
          <a:p>
            <a:pPr marL="0" indent="0">
              <a:buNone/>
            </a:pPr>
            <a:r>
              <a:rPr lang="en-US" sz="900" dirty="0">
                <a:solidFill>
                  <a:srgbClr val="64748B"/>
                </a:solidFill>
              </a:rPr>
              <a:t>Category: Vibe Coding  |  Founded: 2024</a:t>
            </a:r>
            <a:endParaRPr lang="en-US" sz="900" dirty="0"/>
          </a:p>
        </p:txBody>
      </p:sp>
      <p:sp>
        <p:nvSpPr>
          <p:cNvPr id="9" name="Shape 7"/>
          <p:cNvSpPr/>
          <p:nvPr/>
        </p:nvSpPr>
        <p:spPr>
          <a:xfrm>
            <a:off x="6217920" y="822960"/>
            <a:ext cx="2377440" cy="438912"/>
          </a:xfrm>
          <a:prstGeom prst="rect">
            <a:avLst/>
          </a:prstGeom>
          <a:solidFill>
            <a:srgbClr val="0891B2"/>
          </a:solidFill>
          <a:ln/>
        </p:spPr>
        <p:txBody>
          <a:bodyPr/>
          <a:lstStyle/>
          <a:p>
            <a:endParaRPr lang="en-US"/>
          </a:p>
        </p:txBody>
      </p:sp>
      <p:sp>
        <p:nvSpPr>
          <p:cNvPr id="10" name="Text 8"/>
          <p:cNvSpPr/>
          <p:nvPr/>
        </p:nvSpPr>
        <p:spPr>
          <a:xfrm>
            <a:off x="6217920" y="822960"/>
            <a:ext cx="2377440" cy="438912"/>
          </a:xfrm>
          <a:prstGeom prst="rect">
            <a:avLst/>
          </a:prstGeom>
          <a:noFill/>
          <a:ln/>
        </p:spPr>
        <p:txBody>
          <a:bodyPr wrap="square" lIns="0" tIns="0" rIns="0" bIns="0" rtlCol="0" anchor="ctr"/>
          <a:lstStyle/>
          <a:p>
            <a:pPr marL="0" indent="0" algn="ctr">
              <a:buNone/>
            </a:pPr>
            <a:r>
              <a:rPr lang="en-US" sz="1000" b="1" dirty="0">
                <a:solidFill>
                  <a:srgbClr val="FFFFFF"/>
                </a:solidFill>
              </a:rPr>
              <a:t>VIBE CODING</a:t>
            </a:r>
            <a:endParaRPr lang="en-US" sz="1000" dirty="0"/>
          </a:p>
        </p:txBody>
      </p:sp>
      <p:sp>
        <p:nvSpPr>
          <p:cNvPr id="11" name="Text 9"/>
          <p:cNvSpPr/>
          <p:nvPr/>
        </p:nvSpPr>
        <p:spPr>
          <a:xfrm>
            <a:off x="365760" y="1417320"/>
            <a:ext cx="8412480" cy="1005840"/>
          </a:xfrm>
          <a:prstGeom prst="rect">
            <a:avLst/>
          </a:prstGeom>
          <a:noFill/>
          <a:ln/>
        </p:spPr>
        <p:txBody>
          <a:bodyPr wrap="square" lIns="0" tIns="0" rIns="0" bIns="0" rtlCol="0" anchor="ctr"/>
          <a:lstStyle/>
          <a:p>
            <a:pPr marL="0" indent="0">
              <a:buNone/>
            </a:pPr>
            <a:r>
              <a:rPr lang="en-US" sz="1000" dirty="0">
                <a:solidFill>
                  <a:srgbClr val="334155"/>
                </a:solidFill>
              </a:rPr>
              <a:t>Emergent is an early-stage vibe coding platform in the seed funding phase with strong UI/design generation capability. It is accessible by invite only as of March 2026. The platform shows promise for design-forward application creation but lacks the scale, governance, or track record needed for enterprise evaluation at this stage.</a:t>
            </a:r>
            <a:endParaRPr lang="en-US" sz="1000" dirty="0"/>
          </a:p>
        </p:txBody>
      </p:sp>
      <p:sp>
        <p:nvSpPr>
          <p:cNvPr id="12" name="Shape 10"/>
          <p:cNvSpPr/>
          <p:nvPr/>
        </p:nvSpPr>
        <p:spPr>
          <a:xfrm>
            <a:off x="365760" y="2487168"/>
            <a:ext cx="4023360" cy="658368"/>
          </a:xfrm>
          <a:prstGeom prst="rect">
            <a:avLst/>
          </a:prstGeom>
          <a:solidFill>
            <a:srgbClr val="0D1F3C"/>
          </a:solidFill>
          <a:ln/>
        </p:spPr>
        <p:txBody>
          <a:bodyPr/>
          <a:lstStyle/>
          <a:p>
            <a:endParaRPr lang="en-US"/>
          </a:p>
        </p:txBody>
      </p:sp>
      <p:sp>
        <p:nvSpPr>
          <p:cNvPr id="13" name="Text 11"/>
          <p:cNvSpPr/>
          <p:nvPr/>
        </p:nvSpPr>
        <p:spPr>
          <a:xfrm>
            <a:off x="457200" y="2487168"/>
            <a:ext cx="1920240" cy="237744"/>
          </a:xfrm>
          <a:prstGeom prst="rect">
            <a:avLst/>
          </a:prstGeom>
          <a:noFill/>
          <a:ln/>
        </p:spPr>
        <p:txBody>
          <a:bodyPr wrap="square" lIns="0" tIns="0" rIns="0" bIns="0" rtlCol="0" anchor="ctr"/>
          <a:lstStyle/>
          <a:p>
            <a:pPr marL="0" indent="0">
              <a:buNone/>
            </a:pPr>
            <a:r>
              <a:rPr lang="en-US" sz="800" b="1" kern="0" spc="300" dirty="0">
                <a:solidFill>
                  <a:srgbClr val="F59E0B"/>
                </a:solidFill>
              </a:rPr>
              <a:t>PRICING</a:t>
            </a:r>
            <a:endParaRPr lang="en-US" sz="800" dirty="0"/>
          </a:p>
        </p:txBody>
      </p:sp>
      <p:sp>
        <p:nvSpPr>
          <p:cNvPr id="14" name="Text 12"/>
          <p:cNvSpPr/>
          <p:nvPr/>
        </p:nvSpPr>
        <p:spPr>
          <a:xfrm>
            <a:off x="457200" y="2697480"/>
            <a:ext cx="3657600" cy="384048"/>
          </a:xfrm>
          <a:prstGeom prst="rect">
            <a:avLst/>
          </a:prstGeom>
          <a:noFill/>
          <a:ln/>
        </p:spPr>
        <p:txBody>
          <a:bodyPr wrap="square" lIns="0" tIns="0" rIns="0" bIns="0" rtlCol="0" anchor="ctr"/>
          <a:lstStyle/>
          <a:p>
            <a:pPr marL="0" indent="0">
              <a:buNone/>
            </a:pPr>
            <a:r>
              <a:rPr lang="en-US" sz="900" dirty="0">
                <a:solidFill>
                  <a:srgbClr val="FFFFFF"/>
                </a:solidFill>
              </a:rPr>
              <a:t>Invite / Early stage</a:t>
            </a:r>
            <a:endParaRPr lang="en-US" sz="900" dirty="0"/>
          </a:p>
        </p:txBody>
      </p:sp>
      <p:sp>
        <p:nvSpPr>
          <p:cNvPr id="15" name="Shape 13"/>
          <p:cNvSpPr/>
          <p:nvPr/>
        </p:nvSpPr>
        <p:spPr>
          <a:xfrm>
            <a:off x="4572000" y="2487168"/>
            <a:ext cx="4206240" cy="658368"/>
          </a:xfrm>
          <a:prstGeom prst="rect">
            <a:avLst/>
          </a:prstGeom>
          <a:solidFill>
            <a:srgbClr val="1A3461"/>
          </a:solidFill>
          <a:ln/>
        </p:spPr>
        <p:txBody>
          <a:bodyPr/>
          <a:lstStyle/>
          <a:p>
            <a:endParaRPr lang="en-US"/>
          </a:p>
        </p:txBody>
      </p:sp>
      <p:sp>
        <p:nvSpPr>
          <p:cNvPr id="16" name="Text 14"/>
          <p:cNvSpPr/>
          <p:nvPr/>
        </p:nvSpPr>
        <p:spPr>
          <a:xfrm>
            <a:off x="4663440" y="2487168"/>
            <a:ext cx="402336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ACTIVE USERS</a:t>
            </a:r>
            <a:endParaRPr lang="en-US" sz="800" dirty="0"/>
          </a:p>
        </p:txBody>
      </p:sp>
      <p:sp>
        <p:nvSpPr>
          <p:cNvPr id="17" name="Text 15"/>
          <p:cNvSpPr/>
          <p:nvPr/>
        </p:nvSpPr>
        <p:spPr>
          <a:xfrm>
            <a:off x="4663440" y="2697480"/>
            <a:ext cx="4023360" cy="384048"/>
          </a:xfrm>
          <a:prstGeom prst="rect">
            <a:avLst/>
          </a:prstGeom>
          <a:noFill/>
          <a:ln/>
        </p:spPr>
        <p:txBody>
          <a:bodyPr wrap="square" lIns="0" tIns="0" rIns="0" bIns="0" rtlCol="0" anchor="ctr"/>
          <a:lstStyle/>
          <a:p>
            <a:pPr marL="0" indent="0">
              <a:buNone/>
            </a:pPr>
            <a:r>
              <a:rPr lang="en-US" sz="900" dirty="0">
                <a:solidFill>
                  <a:srgbClr val="FFFFFF"/>
                </a:solidFill>
              </a:rPr>
              <a:t>Early users only</a:t>
            </a:r>
            <a:endParaRPr lang="en-US" sz="900" dirty="0"/>
          </a:p>
        </p:txBody>
      </p:sp>
      <p:sp>
        <p:nvSpPr>
          <p:cNvPr id="18" name="Shape 16"/>
          <p:cNvSpPr/>
          <p:nvPr/>
        </p:nvSpPr>
        <p:spPr>
          <a:xfrm>
            <a:off x="365760" y="3236976"/>
            <a:ext cx="8412480" cy="237744"/>
          </a:xfrm>
          <a:prstGeom prst="rect">
            <a:avLst/>
          </a:prstGeom>
          <a:solidFill>
            <a:srgbClr val="0D1F3C"/>
          </a:solidFill>
          <a:ln/>
        </p:spPr>
        <p:txBody>
          <a:bodyPr/>
          <a:lstStyle/>
          <a:p>
            <a:endParaRPr lang="en-US"/>
          </a:p>
        </p:txBody>
      </p:sp>
      <p:sp>
        <p:nvSpPr>
          <p:cNvPr id="19" name="Text 17"/>
          <p:cNvSpPr/>
          <p:nvPr/>
        </p:nvSpPr>
        <p:spPr>
          <a:xfrm>
            <a:off x="457200" y="3236976"/>
            <a:ext cx="8229600" cy="237744"/>
          </a:xfrm>
          <a:prstGeom prst="rect">
            <a:avLst/>
          </a:prstGeom>
          <a:noFill/>
          <a:ln/>
        </p:spPr>
        <p:txBody>
          <a:bodyPr wrap="square" lIns="0" tIns="0" rIns="0" bIns="0" rtlCol="0" anchor="ctr"/>
          <a:lstStyle/>
          <a:p>
            <a:pPr marL="0" indent="0">
              <a:buNone/>
            </a:pPr>
            <a:r>
              <a:rPr lang="en-US" sz="800" b="1" kern="0" spc="300" dirty="0">
                <a:solidFill>
                  <a:srgbClr val="F59E0B"/>
                </a:solidFill>
              </a:rPr>
              <a:t>ANALYST OBSERVATIONS</a:t>
            </a:r>
            <a:endParaRPr lang="en-US" sz="800" dirty="0"/>
          </a:p>
        </p:txBody>
      </p:sp>
      <p:sp>
        <p:nvSpPr>
          <p:cNvPr id="20" name="Text 18"/>
          <p:cNvSpPr/>
          <p:nvPr/>
        </p:nvSpPr>
        <p:spPr>
          <a:xfrm>
            <a:off x="365760" y="3529584"/>
            <a:ext cx="8412480" cy="1188720"/>
          </a:xfrm>
          <a:prstGeom prst="rect">
            <a:avLst/>
          </a:prstGeom>
          <a:noFill/>
          <a:ln/>
        </p:spPr>
        <p:txBody>
          <a:bodyPr wrap="square" lIns="0" tIns="0" rIns="0" bIns="0" rtlCol="0" anchor="ctr"/>
          <a:lstStyle/>
          <a:p>
            <a:pPr marL="0" indent="0">
              <a:buNone/>
            </a:pPr>
            <a:r>
              <a:rPr lang="en-US" sz="950" dirty="0">
                <a:solidFill>
                  <a:srgbClr val="334155"/>
                </a:solidFill>
              </a:rPr>
              <a:t>Too early to evaluate for enterprise use. The invite-only model and seed-stage status mean enterprise buyers should monitor from the sidelines. If the platform achieves meaningful scale and adds governance controls, it could potentially compete in the Tier 3/4 space. Watch for Series A funding announcement as the primary signal to re-evaluate.</a:t>
            </a:r>
            <a:endParaRPr lang="en-US" sz="950" dirty="0"/>
          </a:p>
        </p:txBody>
      </p:sp>
      <p:sp>
        <p:nvSpPr>
          <p:cNvPr id="21" name="Shape 19"/>
          <p:cNvSpPr/>
          <p:nvPr/>
        </p:nvSpPr>
        <p:spPr>
          <a:xfrm>
            <a:off x="0" y="4892040"/>
            <a:ext cx="9144000" cy="251460"/>
          </a:xfrm>
          <a:prstGeom prst="rect">
            <a:avLst/>
          </a:prstGeom>
          <a:solidFill>
            <a:srgbClr val="0D1F3C"/>
          </a:solidFill>
          <a:ln/>
        </p:spPr>
        <p:txBody>
          <a:bodyPr/>
          <a:lstStyle/>
          <a:p>
            <a:endParaRPr lang="en-US"/>
          </a:p>
        </p:txBody>
      </p:sp>
      <p:sp>
        <p:nvSpPr>
          <p:cNvPr id="22" name="Text 20"/>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3" name="Text 21"/>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35 / 35</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02  |  Research Methodology &amp; Process</a:t>
            </a:r>
            <a:endParaRPr lang="en-US" sz="2000" dirty="0"/>
          </a:p>
        </p:txBody>
      </p:sp>
      <p:sp>
        <p:nvSpPr>
          <p:cNvPr id="5" name="Shape 3"/>
          <p:cNvSpPr/>
          <p:nvPr/>
        </p:nvSpPr>
        <p:spPr>
          <a:xfrm>
            <a:off x="365760" y="822960"/>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6" name="Shape 4"/>
          <p:cNvSpPr/>
          <p:nvPr/>
        </p:nvSpPr>
        <p:spPr>
          <a:xfrm>
            <a:off x="365760" y="822960"/>
            <a:ext cx="594360" cy="1170432"/>
          </a:xfrm>
          <a:prstGeom prst="rect">
            <a:avLst/>
          </a:prstGeom>
          <a:solidFill>
            <a:srgbClr val="1B5FA8"/>
          </a:solidFill>
          <a:ln/>
        </p:spPr>
        <p:txBody>
          <a:bodyPr/>
          <a:lstStyle/>
          <a:p>
            <a:endParaRPr lang="en-US"/>
          </a:p>
        </p:txBody>
      </p:sp>
      <p:sp>
        <p:nvSpPr>
          <p:cNvPr id="7" name="Text 5"/>
          <p:cNvSpPr/>
          <p:nvPr/>
        </p:nvSpPr>
        <p:spPr>
          <a:xfrm>
            <a:off x="365760" y="822960"/>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01</a:t>
            </a:r>
            <a:endParaRPr lang="en-US" sz="2000" dirty="0"/>
          </a:p>
        </p:txBody>
      </p:sp>
      <p:sp>
        <p:nvSpPr>
          <p:cNvPr id="8" name="Text 6"/>
          <p:cNvSpPr/>
          <p:nvPr/>
        </p:nvSpPr>
        <p:spPr>
          <a:xfrm>
            <a:off x="1078992" y="914400"/>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Spreadsheet #1 Development</a:t>
            </a:r>
            <a:endParaRPr lang="en-US" sz="1100" dirty="0"/>
          </a:p>
        </p:txBody>
      </p:sp>
      <p:sp>
        <p:nvSpPr>
          <p:cNvPr id="9" name="Text 7"/>
          <p:cNvSpPr/>
          <p:nvPr/>
        </p:nvSpPr>
        <p:spPr>
          <a:xfrm>
            <a:off x="1078992" y="1207008"/>
            <a:ext cx="3337560" cy="713232"/>
          </a:xfrm>
          <a:prstGeom prst="rect">
            <a:avLst/>
          </a:prstGeom>
          <a:noFill/>
          <a:ln/>
        </p:spPr>
        <p:txBody>
          <a:bodyPr wrap="square" lIns="0" tIns="0" rIns="0" bIns="0" rtlCol="0" anchor="t"/>
          <a:lstStyle/>
          <a:p>
            <a:pPr marL="0" indent="0">
              <a:buNone/>
            </a:pPr>
            <a:r>
              <a:rPr lang="en-US" sz="900" dirty="0">
                <a:solidFill>
                  <a:srgbClr val="334155"/>
                </a:solidFill>
              </a:rPr>
              <a:t>Built a master competitive matrix covering 17 vendors across 21 dimensions including pricing, deployment, LLM engines, mobile/desktop capability, export options, and enterprise play.</a:t>
            </a:r>
            <a:endParaRPr lang="en-US" sz="900" dirty="0"/>
          </a:p>
        </p:txBody>
      </p:sp>
      <p:sp>
        <p:nvSpPr>
          <p:cNvPr id="10" name="Shape 8"/>
          <p:cNvSpPr/>
          <p:nvPr/>
        </p:nvSpPr>
        <p:spPr>
          <a:xfrm>
            <a:off x="4800600" y="822960"/>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1" name="Shape 9"/>
          <p:cNvSpPr/>
          <p:nvPr/>
        </p:nvSpPr>
        <p:spPr>
          <a:xfrm>
            <a:off x="4800600" y="822960"/>
            <a:ext cx="594360" cy="1170432"/>
          </a:xfrm>
          <a:prstGeom prst="rect">
            <a:avLst/>
          </a:prstGeom>
          <a:solidFill>
            <a:srgbClr val="0891B2"/>
          </a:solidFill>
          <a:ln/>
        </p:spPr>
        <p:txBody>
          <a:bodyPr/>
          <a:lstStyle/>
          <a:p>
            <a:endParaRPr lang="en-US"/>
          </a:p>
        </p:txBody>
      </p:sp>
      <p:sp>
        <p:nvSpPr>
          <p:cNvPr id="12" name="Text 10"/>
          <p:cNvSpPr/>
          <p:nvPr/>
        </p:nvSpPr>
        <p:spPr>
          <a:xfrm>
            <a:off x="4800600" y="822960"/>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02</a:t>
            </a:r>
            <a:endParaRPr lang="en-US" sz="2000" dirty="0"/>
          </a:p>
        </p:txBody>
      </p:sp>
      <p:sp>
        <p:nvSpPr>
          <p:cNvPr id="13" name="Text 11"/>
          <p:cNvSpPr/>
          <p:nvPr/>
        </p:nvSpPr>
        <p:spPr>
          <a:xfrm>
            <a:off x="5513832" y="914400"/>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Primary Vendor Research</a:t>
            </a:r>
            <a:endParaRPr lang="en-US" sz="1100" dirty="0"/>
          </a:p>
        </p:txBody>
      </p:sp>
      <p:sp>
        <p:nvSpPr>
          <p:cNvPr id="14" name="Text 12"/>
          <p:cNvSpPr/>
          <p:nvPr/>
        </p:nvSpPr>
        <p:spPr>
          <a:xfrm>
            <a:off x="5513832" y="1207008"/>
            <a:ext cx="3337560" cy="713232"/>
          </a:xfrm>
          <a:prstGeom prst="rect">
            <a:avLst/>
          </a:prstGeom>
          <a:noFill/>
          <a:ln/>
        </p:spPr>
        <p:txBody>
          <a:bodyPr wrap="square" lIns="0" tIns="0" rIns="0" bIns="0" rtlCol="0" anchor="t"/>
          <a:lstStyle/>
          <a:p>
            <a:pPr marL="0" indent="0">
              <a:buNone/>
            </a:pPr>
            <a:r>
              <a:rPr lang="en-US" sz="900" dirty="0">
                <a:solidFill>
                  <a:srgbClr val="334155"/>
                </a:solidFill>
              </a:rPr>
              <a:t>Each vendor was individually researched using public documentation, enterprise feature pages, independent developer reviews, and security/compliance disclosures current as of March 2026.</a:t>
            </a:r>
            <a:endParaRPr lang="en-US" sz="900" dirty="0"/>
          </a:p>
        </p:txBody>
      </p:sp>
      <p:sp>
        <p:nvSpPr>
          <p:cNvPr id="15" name="Shape 13"/>
          <p:cNvSpPr/>
          <p:nvPr/>
        </p:nvSpPr>
        <p:spPr>
          <a:xfrm>
            <a:off x="365760" y="2121408"/>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365760" y="2121408"/>
            <a:ext cx="594360" cy="1170432"/>
          </a:xfrm>
          <a:prstGeom prst="rect">
            <a:avLst/>
          </a:prstGeom>
          <a:solidFill>
            <a:srgbClr val="1A3461"/>
          </a:solidFill>
          <a:ln/>
        </p:spPr>
        <p:txBody>
          <a:bodyPr/>
          <a:lstStyle/>
          <a:p>
            <a:endParaRPr lang="en-US"/>
          </a:p>
        </p:txBody>
      </p:sp>
      <p:sp>
        <p:nvSpPr>
          <p:cNvPr id="17" name="Text 15"/>
          <p:cNvSpPr/>
          <p:nvPr/>
        </p:nvSpPr>
        <p:spPr>
          <a:xfrm>
            <a:off x="365760" y="2121408"/>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03</a:t>
            </a:r>
            <a:endParaRPr lang="en-US" sz="2000" dirty="0"/>
          </a:p>
        </p:txBody>
      </p:sp>
      <p:sp>
        <p:nvSpPr>
          <p:cNvPr id="18" name="Text 16"/>
          <p:cNvSpPr/>
          <p:nvPr/>
        </p:nvSpPr>
        <p:spPr>
          <a:xfrm>
            <a:off x="1078992" y="2212848"/>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Spreadsheet #2: Enterprise Deep Dive</a:t>
            </a:r>
            <a:endParaRPr lang="en-US" sz="1100" dirty="0"/>
          </a:p>
        </p:txBody>
      </p:sp>
      <p:sp>
        <p:nvSpPr>
          <p:cNvPr id="19" name="Text 17"/>
          <p:cNvSpPr/>
          <p:nvPr/>
        </p:nvSpPr>
        <p:spPr>
          <a:xfrm>
            <a:off x="1078992" y="2505456"/>
            <a:ext cx="3337560" cy="713232"/>
          </a:xfrm>
          <a:prstGeom prst="rect">
            <a:avLst/>
          </a:prstGeom>
          <a:noFill/>
          <a:ln/>
        </p:spPr>
        <p:txBody>
          <a:bodyPr wrap="square" lIns="0" tIns="0" rIns="0" bIns="0" rtlCol="0" anchor="t"/>
          <a:lstStyle/>
          <a:p>
            <a:pPr marL="0" indent="0">
              <a:buNone/>
            </a:pPr>
            <a:r>
              <a:rPr lang="en-US" sz="900" dirty="0">
                <a:solidFill>
                  <a:srgbClr val="334155"/>
                </a:solidFill>
              </a:rPr>
              <a:t>A second matrix was developed focused exclusively on enterprise readiness: audit logs, SSO/SAML, RBAC, compliance certs, SCIM provisioning, admin dashboards, SLA, and on-prem options.</a:t>
            </a:r>
            <a:endParaRPr lang="en-US" sz="900" dirty="0"/>
          </a:p>
        </p:txBody>
      </p:sp>
      <p:sp>
        <p:nvSpPr>
          <p:cNvPr id="20" name="Shape 18"/>
          <p:cNvSpPr/>
          <p:nvPr/>
        </p:nvSpPr>
        <p:spPr>
          <a:xfrm>
            <a:off x="4800600" y="2121408"/>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1" name="Shape 19"/>
          <p:cNvSpPr/>
          <p:nvPr/>
        </p:nvSpPr>
        <p:spPr>
          <a:xfrm>
            <a:off x="4800600" y="2121408"/>
            <a:ext cx="594360" cy="1170432"/>
          </a:xfrm>
          <a:prstGeom prst="rect">
            <a:avLst/>
          </a:prstGeom>
          <a:solidFill>
            <a:srgbClr val="F59E0B"/>
          </a:solidFill>
          <a:ln/>
        </p:spPr>
        <p:txBody>
          <a:bodyPr/>
          <a:lstStyle/>
          <a:p>
            <a:endParaRPr lang="en-US"/>
          </a:p>
        </p:txBody>
      </p:sp>
      <p:sp>
        <p:nvSpPr>
          <p:cNvPr id="22" name="Text 20"/>
          <p:cNvSpPr/>
          <p:nvPr/>
        </p:nvSpPr>
        <p:spPr>
          <a:xfrm>
            <a:off x="4800600" y="2121408"/>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04</a:t>
            </a:r>
            <a:endParaRPr lang="en-US" sz="2000" dirty="0"/>
          </a:p>
        </p:txBody>
      </p:sp>
      <p:sp>
        <p:nvSpPr>
          <p:cNvPr id="23" name="Text 21"/>
          <p:cNvSpPr/>
          <p:nvPr/>
        </p:nvSpPr>
        <p:spPr>
          <a:xfrm>
            <a:off x="5513832" y="2212848"/>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Two Live Vibe Code Demos</a:t>
            </a:r>
            <a:endParaRPr lang="en-US" sz="1100" dirty="0"/>
          </a:p>
        </p:txBody>
      </p:sp>
      <p:sp>
        <p:nvSpPr>
          <p:cNvPr id="24" name="Text 22"/>
          <p:cNvSpPr/>
          <p:nvPr/>
        </p:nvSpPr>
        <p:spPr>
          <a:xfrm>
            <a:off x="5513832" y="2505456"/>
            <a:ext cx="3337560" cy="713232"/>
          </a:xfrm>
          <a:prstGeom prst="rect">
            <a:avLst/>
          </a:prstGeom>
          <a:noFill/>
          <a:ln/>
        </p:spPr>
        <p:txBody>
          <a:bodyPr wrap="square" lIns="0" tIns="0" rIns="0" bIns="0" rtlCol="0" anchor="t"/>
          <a:lstStyle/>
          <a:p>
            <a:pPr marL="0" indent="0">
              <a:buNone/>
            </a:pPr>
            <a:r>
              <a:rPr lang="en-US" sz="900" dirty="0">
                <a:solidFill>
                  <a:srgbClr val="334155"/>
                </a:solidFill>
              </a:rPr>
              <a:t>Hands-on builds were executed using two leading platforms to construct a Reminder App from a plain-language prompt. Documented time-to-working-prototype, output quality, and iteration behavior.</a:t>
            </a:r>
            <a:endParaRPr lang="en-US" sz="900" dirty="0"/>
          </a:p>
        </p:txBody>
      </p:sp>
      <p:sp>
        <p:nvSpPr>
          <p:cNvPr id="25" name="Shape 23"/>
          <p:cNvSpPr/>
          <p:nvPr/>
        </p:nvSpPr>
        <p:spPr>
          <a:xfrm>
            <a:off x="365760" y="3419856"/>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26" name="Shape 24"/>
          <p:cNvSpPr/>
          <p:nvPr/>
        </p:nvSpPr>
        <p:spPr>
          <a:xfrm>
            <a:off x="365760" y="3419856"/>
            <a:ext cx="594360" cy="1170432"/>
          </a:xfrm>
          <a:prstGeom prst="rect">
            <a:avLst/>
          </a:prstGeom>
          <a:solidFill>
            <a:srgbClr val="16A34A"/>
          </a:solidFill>
          <a:ln/>
        </p:spPr>
        <p:txBody>
          <a:bodyPr/>
          <a:lstStyle/>
          <a:p>
            <a:endParaRPr lang="en-US"/>
          </a:p>
        </p:txBody>
      </p:sp>
      <p:sp>
        <p:nvSpPr>
          <p:cNvPr id="27" name="Text 25"/>
          <p:cNvSpPr/>
          <p:nvPr/>
        </p:nvSpPr>
        <p:spPr>
          <a:xfrm>
            <a:off x="365760" y="3419856"/>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05</a:t>
            </a:r>
            <a:endParaRPr lang="en-US" sz="2000" dirty="0"/>
          </a:p>
        </p:txBody>
      </p:sp>
      <p:sp>
        <p:nvSpPr>
          <p:cNvPr id="28" name="Text 26"/>
          <p:cNvSpPr/>
          <p:nvPr/>
        </p:nvSpPr>
        <p:spPr>
          <a:xfrm>
            <a:off x="1078992" y="3511296"/>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Results Synthesis &amp; Tiering</a:t>
            </a:r>
            <a:endParaRPr lang="en-US" sz="1100" dirty="0"/>
          </a:p>
        </p:txBody>
      </p:sp>
      <p:sp>
        <p:nvSpPr>
          <p:cNvPr id="29" name="Text 27"/>
          <p:cNvSpPr/>
          <p:nvPr/>
        </p:nvSpPr>
        <p:spPr>
          <a:xfrm>
            <a:off x="1078992" y="3803904"/>
            <a:ext cx="3337560" cy="713232"/>
          </a:xfrm>
          <a:prstGeom prst="rect">
            <a:avLst/>
          </a:prstGeom>
          <a:noFill/>
          <a:ln/>
        </p:spPr>
        <p:txBody>
          <a:bodyPr wrap="square" lIns="0" tIns="0" rIns="0" bIns="0" rtlCol="0" anchor="t"/>
          <a:lstStyle/>
          <a:p>
            <a:pPr marL="0" indent="0">
              <a:buNone/>
            </a:pPr>
            <a:r>
              <a:rPr lang="en-US" sz="900" dirty="0">
                <a:solidFill>
                  <a:srgbClr val="334155"/>
                </a:solidFill>
              </a:rPr>
              <a:t>Vendors were classified into four enterprise readiness tiers. Observations were distilled into five key findings. Charts were generated from the raw data matrices.</a:t>
            </a:r>
            <a:endParaRPr lang="en-US" sz="900" dirty="0"/>
          </a:p>
        </p:txBody>
      </p:sp>
      <p:sp>
        <p:nvSpPr>
          <p:cNvPr id="30" name="Shape 28"/>
          <p:cNvSpPr/>
          <p:nvPr/>
        </p:nvSpPr>
        <p:spPr>
          <a:xfrm>
            <a:off x="4800600" y="3419856"/>
            <a:ext cx="4206240" cy="117043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1" name="Shape 29"/>
          <p:cNvSpPr/>
          <p:nvPr/>
        </p:nvSpPr>
        <p:spPr>
          <a:xfrm>
            <a:off x="4800600" y="3419856"/>
            <a:ext cx="594360" cy="1170432"/>
          </a:xfrm>
          <a:prstGeom prst="rect">
            <a:avLst/>
          </a:prstGeom>
          <a:solidFill>
            <a:srgbClr val="475569"/>
          </a:solidFill>
          <a:ln/>
        </p:spPr>
        <p:txBody>
          <a:bodyPr/>
          <a:lstStyle/>
          <a:p>
            <a:endParaRPr lang="en-US"/>
          </a:p>
        </p:txBody>
      </p:sp>
      <p:sp>
        <p:nvSpPr>
          <p:cNvPr id="32" name="Text 30"/>
          <p:cNvSpPr/>
          <p:nvPr/>
        </p:nvSpPr>
        <p:spPr>
          <a:xfrm>
            <a:off x="4800600" y="3419856"/>
            <a:ext cx="594360" cy="1170432"/>
          </a:xfrm>
          <a:prstGeom prst="rect">
            <a:avLst/>
          </a:prstGeom>
          <a:noFill/>
          <a:ln/>
        </p:spPr>
        <p:txBody>
          <a:bodyPr wrap="square" lIns="0" tIns="0" rIns="0" bIns="0" rtlCol="0" anchor="ctr"/>
          <a:lstStyle/>
          <a:p>
            <a:pPr marL="0" indent="0" algn="ctr">
              <a:buNone/>
            </a:pPr>
            <a:r>
              <a:rPr lang="en-US" sz="2000" b="1" dirty="0">
                <a:solidFill>
                  <a:srgbClr val="FFFFFF"/>
                </a:solidFill>
              </a:rPr>
              <a:t>06</a:t>
            </a:r>
            <a:endParaRPr lang="en-US" sz="2000" dirty="0"/>
          </a:p>
        </p:txBody>
      </p:sp>
      <p:sp>
        <p:nvSpPr>
          <p:cNvPr id="33" name="Text 31"/>
          <p:cNvSpPr/>
          <p:nvPr/>
        </p:nvSpPr>
        <p:spPr>
          <a:xfrm>
            <a:off x="5513832" y="3511296"/>
            <a:ext cx="3337560" cy="274320"/>
          </a:xfrm>
          <a:prstGeom prst="rect">
            <a:avLst/>
          </a:prstGeom>
          <a:noFill/>
          <a:ln/>
        </p:spPr>
        <p:txBody>
          <a:bodyPr wrap="square" lIns="0" tIns="0" rIns="0" bIns="0" rtlCol="0" anchor="ctr"/>
          <a:lstStyle/>
          <a:p>
            <a:pPr marL="0" indent="0">
              <a:buNone/>
            </a:pPr>
            <a:r>
              <a:rPr lang="en-US" sz="1100" b="1" dirty="0">
                <a:solidFill>
                  <a:srgbClr val="0F172A"/>
                </a:solidFill>
              </a:rPr>
              <a:t>Individual Vendor Profiles Prepared</a:t>
            </a:r>
            <a:endParaRPr lang="en-US" sz="1100" dirty="0"/>
          </a:p>
        </p:txBody>
      </p:sp>
      <p:sp>
        <p:nvSpPr>
          <p:cNvPr id="34" name="Text 32"/>
          <p:cNvSpPr/>
          <p:nvPr/>
        </p:nvSpPr>
        <p:spPr>
          <a:xfrm>
            <a:off x="5513832" y="3803904"/>
            <a:ext cx="3337560" cy="713232"/>
          </a:xfrm>
          <a:prstGeom prst="rect">
            <a:avLst/>
          </a:prstGeom>
          <a:noFill/>
          <a:ln/>
        </p:spPr>
        <p:txBody>
          <a:bodyPr wrap="square" lIns="0" tIns="0" rIns="0" bIns="0" rtlCol="0" anchor="t"/>
          <a:lstStyle/>
          <a:p>
            <a:pPr marL="0" indent="0">
              <a:buNone/>
            </a:pPr>
            <a:r>
              <a:rPr lang="en-US" sz="900" dirty="0">
                <a:solidFill>
                  <a:srgbClr val="334155"/>
                </a:solidFill>
              </a:rPr>
              <a:t>One-page profiles were created for each vendor covering founding date, description, features, pricing, usage data, and research observations — totaling 12–15 pages of reference material.</a:t>
            </a:r>
            <a:endParaRPr lang="en-US" sz="900" dirty="0"/>
          </a:p>
        </p:txBody>
      </p:sp>
      <p:sp>
        <p:nvSpPr>
          <p:cNvPr id="35" name="Shape 33"/>
          <p:cNvSpPr/>
          <p:nvPr/>
        </p:nvSpPr>
        <p:spPr>
          <a:xfrm>
            <a:off x="0" y="4892040"/>
            <a:ext cx="9144000" cy="251460"/>
          </a:xfrm>
          <a:prstGeom prst="rect">
            <a:avLst/>
          </a:prstGeom>
          <a:solidFill>
            <a:srgbClr val="0D1F3C"/>
          </a:solidFill>
          <a:ln/>
        </p:spPr>
        <p:txBody>
          <a:bodyPr/>
          <a:lstStyle/>
          <a:p>
            <a:endParaRPr lang="en-US"/>
          </a:p>
        </p:txBody>
      </p:sp>
      <p:sp>
        <p:nvSpPr>
          <p:cNvPr id="36" name="Text 34"/>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37" name="Text 35"/>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4 / 35</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1F3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03  |  Executive Summary</a:t>
            </a:r>
            <a:endParaRPr lang="en-US" sz="2000" dirty="0"/>
          </a:p>
        </p:txBody>
      </p:sp>
      <p:sp>
        <p:nvSpPr>
          <p:cNvPr id="5" name="Text 3"/>
          <p:cNvSpPr/>
          <p:nvPr/>
        </p:nvSpPr>
        <p:spPr>
          <a:xfrm>
            <a:off x="365760" y="777240"/>
            <a:ext cx="8412480" cy="457200"/>
          </a:xfrm>
          <a:prstGeom prst="rect">
            <a:avLst/>
          </a:prstGeom>
          <a:noFill/>
          <a:ln/>
        </p:spPr>
        <p:txBody>
          <a:bodyPr wrap="square" lIns="0" tIns="0" rIns="0" bIns="0" rtlCol="0" anchor="ctr"/>
          <a:lstStyle/>
          <a:p>
            <a:pPr marL="0" indent="0">
              <a:buNone/>
            </a:pPr>
            <a:r>
              <a:rPr lang="en-US" sz="1700" b="1" dirty="0">
                <a:solidFill>
                  <a:srgbClr val="FFFFFF"/>
                </a:solidFill>
              </a:rPr>
              <a:t>The Vibe Coding Revolution Is Real — But Enterprise Readiness Is Stratified</a:t>
            </a:r>
            <a:endParaRPr lang="en-US" sz="1700" dirty="0"/>
          </a:p>
        </p:txBody>
      </p:sp>
      <p:sp>
        <p:nvSpPr>
          <p:cNvPr id="6" name="Text 4"/>
          <p:cNvSpPr/>
          <p:nvPr/>
        </p:nvSpPr>
        <p:spPr>
          <a:xfrm>
            <a:off x="365760" y="1261872"/>
            <a:ext cx="8412480" cy="658368"/>
          </a:xfrm>
          <a:prstGeom prst="rect">
            <a:avLst/>
          </a:prstGeom>
          <a:noFill/>
          <a:ln/>
        </p:spPr>
        <p:txBody>
          <a:bodyPr wrap="square" lIns="0" tIns="0" rIns="0" bIns="0" rtlCol="0" anchor="ctr"/>
          <a:lstStyle/>
          <a:p>
            <a:pPr marL="0" indent="0">
              <a:buNone/>
            </a:pPr>
            <a:r>
              <a:rPr lang="en-US" sz="1050" dirty="0">
                <a:solidFill>
                  <a:srgbClr val="AABDD4"/>
                </a:solidFill>
              </a:rPr>
              <a:t>AI-assisted development platforms have reached an inflection point. Vibe coding — the ability to build functional applications through natural language prompting — is no longer a novelty. It is reshaping how software is built. However, this research finds that enterprise readiness is sharply tiered: only a minority of the 17 platforms studied meet the governance, compliance, and collaboration standards demanded by regulated businesses.</a:t>
            </a:r>
            <a:endParaRPr lang="en-US" sz="1050" dirty="0"/>
          </a:p>
        </p:txBody>
      </p:sp>
      <p:sp>
        <p:nvSpPr>
          <p:cNvPr id="7" name="Shape 5"/>
          <p:cNvSpPr/>
          <p:nvPr/>
        </p:nvSpPr>
        <p:spPr>
          <a:xfrm>
            <a:off x="365760" y="2011680"/>
            <a:ext cx="1920240" cy="1371600"/>
          </a:xfrm>
          <a:prstGeom prst="rect">
            <a:avLst/>
          </a:prstGeom>
          <a:solidFill>
            <a:srgbClr val="162B4A"/>
          </a:solidFill>
          <a:ln/>
          <a:effectLst>
            <a:outerShdw blurRad="101600" dist="38100" dir="8100000" algn="bl" rotWithShape="0">
              <a:srgbClr val="000000">
                <a:alpha val="12000"/>
              </a:srgbClr>
            </a:outerShdw>
          </a:effectLst>
        </p:spPr>
        <p:txBody>
          <a:bodyPr/>
          <a:lstStyle/>
          <a:p>
            <a:endParaRPr lang="en-US"/>
          </a:p>
        </p:txBody>
      </p:sp>
      <p:sp>
        <p:nvSpPr>
          <p:cNvPr id="8" name="Shape 6"/>
          <p:cNvSpPr/>
          <p:nvPr/>
        </p:nvSpPr>
        <p:spPr>
          <a:xfrm>
            <a:off x="365760" y="2011680"/>
            <a:ext cx="1920240" cy="54864"/>
          </a:xfrm>
          <a:prstGeom prst="rect">
            <a:avLst/>
          </a:prstGeom>
          <a:solidFill>
            <a:srgbClr val="16A34A"/>
          </a:solidFill>
          <a:ln/>
        </p:spPr>
        <p:txBody>
          <a:bodyPr/>
          <a:lstStyle/>
          <a:p>
            <a:endParaRPr lang="en-US"/>
          </a:p>
        </p:txBody>
      </p:sp>
      <p:sp>
        <p:nvSpPr>
          <p:cNvPr id="9" name="Text 7"/>
          <p:cNvSpPr/>
          <p:nvPr/>
        </p:nvSpPr>
        <p:spPr>
          <a:xfrm>
            <a:off x="365760" y="2057400"/>
            <a:ext cx="1920240" cy="749808"/>
          </a:xfrm>
          <a:prstGeom prst="rect">
            <a:avLst/>
          </a:prstGeom>
          <a:noFill/>
          <a:ln/>
        </p:spPr>
        <p:txBody>
          <a:bodyPr wrap="square" lIns="0" tIns="0" rIns="0" bIns="0" rtlCol="0" anchor="ctr"/>
          <a:lstStyle/>
          <a:p>
            <a:pPr marL="0" indent="0" algn="ctr">
              <a:buNone/>
            </a:pPr>
            <a:r>
              <a:rPr lang="en-US" sz="4400" b="1" dirty="0">
                <a:solidFill>
                  <a:srgbClr val="16A34A"/>
                </a:solidFill>
              </a:rPr>
              <a:t>6</a:t>
            </a:r>
            <a:endParaRPr lang="en-US" sz="4400" dirty="0"/>
          </a:p>
        </p:txBody>
      </p:sp>
      <p:sp>
        <p:nvSpPr>
          <p:cNvPr id="10" name="Text 8"/>
          <p:cNvSpPr/>
          <p:nvPr/>
        </p:nvSpPr>
        <p:spPr>
          <a:xfrm>
            <a:off x="457200" y="2798064"/>
            <a:ext cx="1737360" cy="512064"/>
          </a:xfrm>
          <a:prstGeom prst="rect">
            <a:avLst/>
          </a:prstGeom>
          <a:noFill/>
          <a:ln/>
        </p:spPr>
        <p:txBody>
          <a:bodyPr wrap="square" lIns="0" tIns="0" rIns="0" bIns="0" rtlCol="0" anchor="t"/>
          <a:lstStyle/>
          <a:p>
            <a:pPr marL="0" indent="0" algn="ctr">
              <a:buNone/>
            </a:pPr>
            <a:r>
              <a:rPr lang="en-US" sz="900" dirty="0">
                <a:solidFill>
                  <a:srgbClr val="FFFFFF"/>
                </a:solidFill>
              </a:rPr>
              <a:t>Of 17 platforms have</a:t>
            </a:r>
            <a:endParaRPr lang="en-US" sz="900" dirty="0"/>
          </a:p>
          <a:p>
            <a:pPr marL="0" indent="0" algn="ctr">
              <a:buNone/>
            </a:pPr>
            <a:r>
              <a:rPr lang="en-US" sz="900" dirty="0">
                <a:solidFill>
                  <a:srgbClr val="FFFFFF"/>
                </a:solidFill>
              </a:rPr>
              <a:t>full enterprise controls</a:t>
            </a:r>
            <a:endParaRPr lang="en-US" sz="900" dirty="0"/>
          </a:p>
        </p:txBody>
      </p:sp>
      <p:sp>
        <p:nvSpPr>
          <p:cNvPr id="11" name="Shape 9"/>
          <p:cNvSpPr/>
          <p:nvPr/>
        </p:nvSpPr>
        <p:spPr>
          <a:xfrm>
            <a:off x="2487168" y="2011680"/>
            <a:ext cx="1920240" cy="1371600"/>
          </a:xfrm>
          <a:prstGeom prst="rect">
            <a:avLst/>
          </a:prstGeom>
          <a:solidFill>
            <a:srgbClr val="162B4A"/>
          </a:solidFill>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2487168" y="2011680"/>
            <a:ext cx="1920240" cy="54864"/>
          </a:xfrm>
          <a:prstGeom prst="rect">
            <a:avLst/>
          </a:prstGeom>
          <a:solidFill>
            <a:srgbClr val="0891B2"/>
          </a:solidFill>
          <a:ln/>
        </p:spPr>
        <p:txBody>
          <a:bodyPr/>
          <a:lstStyle/>
          <a:p>
            <a:endParaRPr lang="en-US"/>
          </a:p>
        </p:txBody>
      </p:sp>
      <p:sp>
        <p:nvSpPr>
          <p:cNvPr id="13" name="Text 11"/>
          <p:cNvSpPr/>
          <p:nvPr/>
        </p:nvSpPr>
        <p:spPr>
          <a:xfrm>
            <a:off x="2487168" y="2057400"/>
            <a:ext cx="1920240" cy="749808"/>
          </a:xfrm>
          <a:prstGeom prst="rect">
            <a:avLst/>
          </a:prstGeom>
          <a:noFill/>
          <a:ln/>
        </p:spPr>
        <p:txBody>
          <a:bodyPr wrap="square" lIns="0" tIns="0" rIns="0" bIns="0" rtlCol="0" anchor="ctr"/>
          <a:lstStyle/>
          <a:p>
            <a:pPr marL="0" indent="0" algn="ctr">
              <a:buNone/>
            </a:pPr>
            <a:r>
              <a:rPr lang="en-US" sz="4400" b="1" dirty="0">
                <a:solidFill>
                  <a:srgbClr val="0891B2"/>
                </a:solidFill>
              </a:rPr>
              <a:t>12</a:t>
            </a:r>
            <a:endParaRPr lang="en-US" sz="4400" dirty="0"/>
          </a:p>
        </p:txBody>
      </p:sp>
      <p:sp>
        <p:nvSpPr>
          <p:cNvPr id="14" name="Text 12"/>
          <p:cNvSpPr/>
          <p:nvPr/>
        </p:nvSpPr>
        <p:spPr>
          <a:xfrm>
            <a:off x="2578608" y="2798064"/>
            <a:ext cx="1737360" cy="512064"/>
          </a:xfrm>
          <a:prstGeom prst="rect">
            <a:avLst/>
          </a:prstGeom>
          <a:noFill/>
          <a:ln/>
        </p:spPr>
        <p:txBody>
          <a:bodyPr wrap="square" lIns="0" tIns="0" rIns="0" bIns="0" rtlCol="0" anchor="t"/>
          <a:lstStyle/>
          <a:p>
            <a:pPr marL="0" indent="0" algn="ctr">
              <a:buNone/>
            </a:pPr>
            <a:r>
              <a:rPr lang="en-US" sz="900" dirty="0">
                <a:solidFill>
                  <a:srgbClr val="FFFFFF"/>
                </a:solidFill>
              </a:rPr>
              <a:t>Support multi-developer</a:t>
            </a:r>
            <a:endParaRPr lang="en-US" sz="900" dirty="0"/>
          </a:p>
          <a:p>
            <a:pPr marL="0" indent="0" algn="ctr">
              <a:buNone/>
            </a:pPr>
            <a:r>
              <a:rPr lang="en-US" sz="900" dirty="0">
                <a:solidFill>
                  <a:srgbClr val="FFFFFF"/>
                </a:solidFill>
              </a:rPr>
              <a:t>team workflows</a:t>
            </a:r>
            <a:endParaRPr lang="en-US" sz="900" dirty="0"/>
          </a:p>
        </p:txBody>
      </p:sp>
      <p:sp>
        <p:nvSpPr>
          <p:cNvPr id="15" name="Shape 13"/>
          <p:cNvSpPr/>
          <p:nvPr/>
        </p:nvSpPr>
        <p:spPr>
          <a:xfrm>
            <a:off x="4608576" y="2011680"/>
            <a:ext cx="1920240" cy="1371600"/>
          </a:xfrm>
          <a:prstGeom prst="rect">
            <a:avLst/>
          </a:prstGeom>
          <a:solidFill>
            <a:srgbClr val="162B4A"/>
          </a:solidFill>
          <a:ln/>
          <a:effectLst>
            <a:outerShdw blurRad="101600" dist="38100" dir="8100000" algn="bl" rotWithShape="0">
              <a:srgbClr val="000000">
                <a:alpha val="12000"/>
              </a:srgbClr>
            </a:outerShdw>
          </a:effectLst>
        </p:spPr>
        <p:txBody>
          <a:bodyPr/>
          <a:lstStyle/>
          <a:p>
            <a:endParaRPr lang="en-US"/>
          </a:p>
        </p:txBody>
      </p:sp>
      <p:sp>
        <p:nvSpPr>
          <p:cNvPr id="16" name="Shape 14"/>
          <p:cNvSpPr/>
          <p:nvPr/>
        </p:nvSpPr>
        <p:spPr>
          <a:xfrm>
            <a:off x="4608576" y="2011680"/>
            <a:ext cx="1920240" cy="54864"/>
          </a:xfrm>
          <a:prstGeom prst="rect">
            <a:avLst/>
          </a:prstGeom>
          <a:solidFill>
            <a:srgbClr val="F59E0B"/>
          </a:solidFill>
          <a:ln/>
        </p:spPr>
        <p:txBody>
          <a:bodyPr/>
          <a:lstStyle/>
          <a:p>
            <a:endParaRPr lang="en-US"/>
          </a:p>
        </p:txBody>
      </p:sp>
      <p:sp>
        <p:nvSpPr>
          <p:cNvPr id="17" name="Text 15"/>
          <p:cNvSpPr/>
          <p:nvPr/>
        </p:nvSpPr>
        <p:spPr>
          <a:xfrm>
            <a:off x="4608576" y="2057400"/>
            <a:ext cx="1920240" cy="749808"/>
          </a:xfrm>
          <a:prstGeom prst="rect">
            <a:avLst/>
          </a:prstGeom>
          <a:noFill/>
          <a:ln/>
        </p:spPr>
        <p:txBody>
          <a:bodyPr wrap="square" lIns="0" tIns="0" rIns="0" bIns="0" rtlCol="0" anchor="ctr"/>
          <a:lstStyle/>
          <a:p>
            <a:pPr marL="0" indent="0" algn="ctr">
              <a:buNone/>
            </a:pPr>
            <a:r>
              <a:rPr lang="en-US" sz="4400" b="1" dirty="0">
                <a:solidFill>
                  <a:srgbClr val="F59E0B"/>
                </a:solidFill>
              </a:rPr>
              <a:t>7</a:t>
            </a:r>
            <a:endParaRPr lang="en-US" sz="4400" dirty="0"/>
          </a:p>
        </p:txBody>
      </p:sp>
      <p:sp>
        <p:nvSpPr>
          <p:cNvPr id="18" name="Text 16"/>
          <p:cNvSpPr/>
          <p:nvPr/>
        </p:nvSpPr>
        <p:spPr>
          <a:xfrm>
            <a:off x="4700016" y="2798064"/>
            <a:ext cx="1737360" cy="512064"/>
          </a:xfrm>
          <a:prstGeom prst="rect">
            <a:avLst/>
          </a:prstGeom>
          <a:noFill/>
          <a:ln/>
        </p:spPr>
        <p:txBody>
          <a:bodyPr wrap="square" lIns="0" tIns="0" rIns="0" bIns="0" rtlCol="0" anchor="t"/>
          <a:lstStyle/>
          <a:p>
            <a:pPr marL="0" indent="0" algn="ctr">
              <a:buNone/>
            </a:pPr>
            <a:r>
              <a:rPr lang="en-US" sz="900" dirty="0">
                <a:solidFill>
                  <a:srgbClr val="FFFFFF"/>
                </a:solidFill>
              </a:rPr>
              <a:t>Can publish native</a:t>
            </a:r>
            <a:endParaRPr lang="en-US" sz="900" dirty="0"/>
          </a:p>
          <a:p>
            <a:pPr marL="0" indent="0" algn="ctr">
              <a:buNone/>
            </a:pPr>
            <a:r>
              <a:rPr lang="en-US" sz="900" dirty="0">
                <a:solidFill>
                  <a:srgbClr val="FFFFFF"/>
                </a:solidFill>
              </a:rPr>
              <a:t>mobile apps (iOS/Android)</a:t>
            </a:r>
            <a:endParaRPr lang="en-US" sz="900" dirty="0"/>
          </a:p>
        </p:txBody>
      </p:sp>
      <p:sp>
        <p:nvSpPr>
          <p:cNvPr id="19" name="Shape 17"/>
          <p:cNvSpPr/>
          <p:nvPr/>
        </p:nvSpPr>
        <p:spPr>
          <a:xfrm>
            <a:off x="6729984" y="2011680"/>
            <a:ext cx="1920240" cy="1371600"/>
          </a:xfrm>
          <a:prstGeom prst="rect">
            <a:avLst/>
          </a:prstGeom>
          <a:solidFill>
            <a:srgbClr val="162B4A"/>
          </a:solidFill>
          <a:ln/>
          <a:effectLst>
            <a:outerShdw blurRad="101600" dist="38100" dir="8100000" algn="bl" rotWithShape="0">
              <a:srgbClr val="000000">
                <a:alpha val="12000"/>
              </a:srgbClr>
            </a:outerShdw>
          </a:effectLst>
        </p:spPr>
        <p:txBody>
          <a:bodyPr/>
          <a:lstStyle/>
          <a:p>
            <a:endParaRPr lang="en-US"/>
          </a:p>
        </p:txBody>
      </p:sp>
      <p:sp>
        <p:nvSpPr>
          <p:cNvPr id="20" name="Shape 18"/>
          <p:cNvSpPr/>
          <p:nvPr/>
        </p:nvSpPr>
        <p:spPr>
          <a:xfrm>
            <a:off x="6729984" y="2011680"/>
            <a:ext cx="1920240" cy="54864"/>
          </a:xfrm>
          <a:prstGeom prst="rect">
            <a:avLst/>
          </a:prstGeom>
          <a:solidFill>
            <a:srgbClr val="1B5FA8"/>
          </a:solidFill>
          <a:ln/>
        </p:spPr>
        <p:txBody>
          <a:bodyPr/>
          <a:lstStyle/>
          <a:p>
            <a:endParaRPr lang="en-US"/>
          </a:p>
        </p:txBody>
      </p:sp>
      <p:sp>
        <p:nvSpPr>
          <p:cNvPr id="21" name="Text 19"/>
          <p:cNvSpPr/>
          <p:nvPr/>
        </p:nvSpPr>
        <p:spPr>
          <a:xfrm>
            <a:off x="6729984" y="2057400"/>
            <a:ext cx="1920240" cy="749808"/>
          </a:xfrm>
          <a:prstGeom prst="rect">
            <a:avLst/>
          </a:prstGeom>
          <a:noFill/>
          <a:ln/>
        </p:spPr>
        <p:txBody>
          <a:bodyPr wrap="square" lIns="0" tIns="0" rIns="0" bIns="0" rtlCol="0" anchor="ctr"/>
          <a:lstStyle/>
          <a:p>
            <a:pPr marL="0" indent="0" algn="ctr">
              <a:buNone/>
            </a:pPr>
            <a:r>
              <a:rPr lang="en-US" sz="4400" b="1" dirty="0">
                <a:solidFill>
                  <a:srgbClr val="1B5FA8"/>
                </a:solidFill>
              </a:rPr>
              <a:t>9</a:t>
            </a:r>
            <a:endParaRPr lang="en-US" sz="4400" dirty="0"/>
          </a:p>
        </p:txBody>
      </p:sp>
      <p:sp>
        <p:nvSpPr>
          <p:cNvPr id="22" name="Text 20"/>
          <p:cNvSpPr/>
          <p:nvPr/>
        </p:nvSpPr>
        <p:spPr>
          <a:xfrm>
            <a:off x="6821424" y="2798064"/>
            <a:ext cx="1737360" cy="512064"/>
          </a:xfrm>
          <a:prstGeom prst="rect">
            <a:avLst/>
          </a:prstGeom>
          <a:noFill/>
          <a:ln/>
        </p:spPr>
        <p:txBody>
          <a:bodyPr wrap="square" lIns="0" tIns="0" rIns="0" bIns="0" rtlCol="0" anchor="t"/>
          <a:lstStyle/>
          <a:p>
            <a:pPr marL="0" indent="0" algn="ctr">
              <a:buNone/>
            </a:pPr>
            <a:r>
              <a:rPr lang="en-US" sz="900" dirty="0">
                <a:solidFill>
                  <a:srgbClr val="FFFFFF"/>
                </a:solidFill>
              </a:rPr>
              <a:t>Have meaningful</a:t>
            </a:r>
            <a:endParaRPr lang="en-US" sz="900" dirty="0"/>
          </a:p>
          <a:p>
            <a:pPr marL="0" indent="0" algn="ctr">
              <a:buNone/>
            </a:pPr>
            <a:r>
              <a:rPr lang="en-US" sz="900" dirty="0">
                <a:solidFill>
                  <a:srgbClr val="FFFFFF"/>
                </a:solidFill>
              </a:rPr>
              <a:t>audit logging</a:t>
            </a:r>
            <a:endParaRPr lang="en-US" sz="900" dirty="0"/>
          </a:p>
        </p:txBody>
      </p:sp>
      <p:sp>
        <p:nvSpPr>
          <p:cNvPr id="23" name="Text 21"/>
          <p:cNvSpPr/>
          <p:nvPr/>
        </p:nvSpPr>
        <p:spPr>
          <a:xfrm>
            <a:off x="365760" y="3566160"/>
            <a:ext cx="1097280" cy="274320"/>
          </a:xfrm>
          <a:prstGeom prst="rect">
            <a:avLst/>
          </a:prstGeom>
          <a:noFill/>
          <a:ln/>
        </p:spPr>
        <p:txBody>
          <a:bodyPr wrap="square" lIns="0" tIns="0" rIns="0" bIns="0" rtlCol="0" anchor="ctr"/>
          <a:lstStyle/>
          <a:p>
            <a:pPr marL="0" indent="0">
              <a:buNone/>
            </a:pPr>
            <a:r>
              <a:rPr lang="en-US" sz="800" b="1" kern="0" spc="300" dirty="0">
                <a:solidFill>
                  <a:srgbClr val="F59E0B"/>
                </a:solidFill>
              </a:rPr>
              <a:t>KEY FINDING</a:t>
            </a:r>
            <a:endParaRPr lang="en-US" sz="800" dirty="0"/>
          </a:p>
        </p:txBody>
      </p:sp>
      <p:sp>
        <p:nvSpPr>
          <p:cNvPr id="24" name="Text 22"/>
          <p:cNvSpPr/>
          <p:nvPr/>
        </p:nvSpPr>
        <p:spPr>
          <a:xfrm>
            <a:off x="365760" y="3840480"/>
            <a:ext cx="8412480" cy="804672"/>
          </a:xfrm>
          <a:prstGeom prst="rect">
            <a:avLst/>
          </a:prstGeom>
          <a:noFill/>
          <a:ln/>
        </p:spPr>
        <p:txBody>
          <a:bodyPr wrap="square" lIns="0" tIns="0" rIns="0" bIns="0" rtlCol="0" anchor="ctr"/>
          <a:lstStyle/>
          <a:p>
            <a:pPr marL="0" indent="0">
              <a:buNone/>
            </a:pPr>
            <a:r>
              <a:rPr lang="en-US" sz="1000" dirty="0">
                <a:solidFill>
                  <a:srgbClr val="FFFFFF"/>
                </a:solidFill>
              </a:rPr>
              <a:t>The market has bifurcated into enterprise-grade platforms (MS Copilot, GitHub Copilot, Gemini/GCP, ChatGPT Enterprise, v0 by Vercel) and prototype-focused tools (Bolt, Lovable, Base44) with a middle tier of rapidly maturing players (Cursor, Replit, Windsurf). Augie by Vibin Labs occupies a unique position as the only platform with a one-time fee model, native audit trails, and full application deployment — making it a compelling enterprise contender pending formal compliance certification.</a:t>
            </a:r>
            <a:endParaRPr lang="en-US" sz="1000" dirty="0"/>
          </a:p>
        </p:txBody>
      </p:sp>
      <p:sp>
        <p:nvSpPr>
          <p:cNvPr id="25" name="Shape 23"/>
          <p:cNvSpPr/>
          <p:nvPr/>
        </p:nvSpPr>
        <p:spPr>
          <a:xfrm>
            <a:off x="0" y="4892040"/>
            <a:ext cx="9144000" cy="251460"/>
          </a:xfrm>
          <a:prstGeom prst="rect">
            <a:avLst/>
          </a:prstGeom>
          <a:solidFill>
            <a:srgbClr val="0D1F3C"/>
          </a:solidFill>
          <a:ln/>
        </p:spPr>
        <p:txBody>
          <a:bodyPr/>
          <a:lstStyle/>
          <a:p>
            <a:endParaRPr lang="en-US"/>
          </a:p>
        </p:txBody>
      </p:sp>
      <p:sp>
        <p:nvSpPr>
          <p:cNvPr id="26" name="Text 24"/>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7" name="Text 25"/>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5 / 35</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03  |  The Big Conclusion</a:t>
            </a:r>
            <a:endParaRPr lang="en-US" sz="2000" dirty="0"/>
          </a:p>
        </p:txBody>
      </p:sp>
      <p:sp>
        <p:nvSpPr>
          <p:cNvPr id="5" name="Text 3"/>
          <p:cNvSpPr/>
          <p:nvPr/>
        </p:nvSpPr>
        <p:spPr>
          <a:xfrm>
            <a:off x="365760" y="777240"/>
            <a:ext cx="8412480" cy="347472"/>
          </a:xfrm>
          <a:prstGeom prst="rect">
            <a:avLst/>
          </a:prstGeom>
          <a:noFill/>
          <a:ln/>
        </p:spPr>
        <p:txBody>
          <a:bodyPr wrap="square" lIns="0" tIns="0" rIns="0" bIns="0" rtlCol="0" anchor="ctr"/>
          <a:lstStyle/>
          <a:p>
            <a:pPr marL="0" indent="0">
              <a:buNone/>
            </a:pPr>
            <a:r>
              <a:rPr lang="en-US" sz="1700" b="1" dirty="0">
                <a:solidFill>
                  <a:srgbClr val="0F172A"/>
                </a:solidFill>
              </a:rPr>
              <a:t>Three Verdicts on the Big Questions</a:t>
            </a:r>
            <a:endParaRPr lang="en-US" sz="1700" dirty="0"/>
          </a:p>
        </p:txBody>
      </p:sp>
      <p:sp>
        <p:nvSpPr>
          <p:cNvPr id="6" name="Shape 4"/>
          <p:cNvSpPr/>
          <p:nvPr/>
        </p:nvSpPr>
        <p:spPr>
          <a:xfrm>
            <a:off x="365760" y="1207008"/>
            <a:ext cx="8412480" cy="10789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65760" y="1207008"/>
            <a:ext cx="502920" cy="1078992"/>
          </a:xfrm>
          <a:prstGeom prst="rect">
            <a:avLst/>
          </a:prstGeom>
          <a:solidFill>
            <a:srgbClr val="16A34A"/>
          </a:solidFill>
          <a:ln/>
        </p:spPr>
        <p:txBody>
          <a:bodyPr/>
          <a:lstStyle/>
          <a:p>
            <a:endParaRPr lang="en-US"/>
          </a:p>
        </p:txBody>
      </p:sp>
      <p:sp>
        <p:nvSpPr>
          <p:cNvPr id="8" name="Text 6"/>
          <p:cNvSpPr/>
          <p:nvPr/>
        </p:nvSpPr>
        <p:spPr>
          <a:xfrm>
            <a:off x="365760" y="1207008"/>
            <a:ext cx="502920" cy="1078992"/>
          </a:xfrm>
          <a:prstGeom prst="rect">
            <a:avLst/>
          </a:prstGeom>
          <a:noFill/>
          <a:ln/>
        </p:spPr>
        <p:txBody>
          <a:bodyPr wrap="square" lIns="0" tIns="0" rIns="0" bIns="0" rtlCol="0" anchor="ctr"/>
          <a:lstStyle/>
          <a:p>
            <a:pPr marL="0" indent="0" algn="ctr">
              <a:buNone/>
            </a:pPr>
            <a:r>
              <a:rPr lang="en-US" sz="2200" b="1" dirty="0">
                <a:solidFill>
                  <a:srgbClr val="FFFFFF"/>
                </a:solidFill>
              </a:rPr>
              <a:t>✓</a:t>
            </a:r>
            <a:endParaRPr lang="en-US" sz="2200" dirty="0"/>
          </a:p>
        </p:txBody>
      </p:sp>
      <p:sp>
        <p:nvSpPr>
          <p:cNvPr id="9" name="Text 7"/>
          <p:cNvSpPr/>
          <p:nvPr/>
        </p:nvSpPr>
        <p:spPr>
          <a:xfrm>
            <a:off x="987552" y="1271016"/>
            <a:ext cx="7589520" cy="228600"/>
          </a:xfrm>
          <a:prstGeom prst="rect">
            <a:avLst/>
          </a:prstGeom>
          <a:noFill/>
          <a:ln/>
        </p:spPr>
        <p:txBody>
          <a:bodyPr wrap="square" lIns="0" tIns="0" rIns="0" bIns="0" rtlCol="0" anchor="ctr"/>
          <a:lstStyle/>
          <a:p>
            <a:pPr marL="0" indent="0">
              <a:buNone/>
            </a:pPr>
            <a:r>
              <a:rPr lang="en-US" sz="950" dirty="0">
                <a:solidFill>
                  <a:srgbClr val="64748B"/>
                </a:solidFill>
              </a:rPr>
              <a:t>Q1: Are there vibe coding tools suited for enterprise?</a:t>
            </a:r>
            <a:endParaRPr lang="en-US" sz="950" dirty="0"/>
          </a:p>
        </p:txBody>
      </p:sp>
      <p:sp>
        <p:nvSpPr>
          <p:cNvPr id="10" name="Text 8"/>
          <p:cNvSpPr/>
          <p:nvPr/>
        </p:nvSpPr>
        <p:spPr>
          <a:xfrm>
            <a:off x="987552" y="1472184"/>
            <a:ext cx="7589520" cy="237744"/>
          </a:xfrm>
          <a:prstGeom prst="rect">
            <a:avLst/>
          </a:prstGeom>
          <a:noFill/>
          <a:ln/>
        </p:spPr>
        <p:txBody>
          <a:bodyPr wrap="square" lIns="0" tIns="0" rIns="0" bIns="0" rtlCol="0" anchor="ctr"/>
          <a:lstStyle/>
          <a:p>
            <a:pPr marL="0" indent="0">
              <a:buNone/>
            </a:pPr>
            <a:r>
              <a:rPr lang="en-US" sz="1200" b="1" dirty="0">
                <a:solidFill>
                  <a:srgbClr val="16A34A"/>
                </a:solidFill>
              </a:rPr>
              <a:t>YES — BUT ONLY A SMALL TIER</a:t>
            </a:r>
            <a:endParaRPr lang="en-US" sz="1200" dirty="0"/>
          </a:p>
        </p:txBody>
      </p:sp>
      <p:sp>
        <p:nvSpPr>
          <p:cNvPr id="11" name="Text 9"/>
          <p:cNvSpPr/>
          <p:nvPr/>
        </p:nvSpPr>
        <p:spPr>
          <a:xfrm>
            <a:off x="987552" y="1719072"/>
            <a:ext cx="7589520" cy="502920"/>
          </a:xfrm>
          <a:prstGeom prst="rect">
            <a:avLst/>
          </a:prstGeom>
          <a:noFill/>
          <a:ln/>
        </p:spPr>
        <p:txBody>
          <a:bodyPr wrap="square" lIns="0" tIns="0" rIns="0" bIns="0" rtlCol="0" anchor="ctr"/>
          <a:lstStyle/>
          <a:p>
            <a:pPr marL="0" indent="0">
              <a:buNone/>
            </a:pPr>
            <a:r>
              <a:rPr lang="en-US" sz="900" dirty="0">
                <a:solidFill>
                  <a:srgbClr val="334155"/>
                </a:solidFill>
              </a:rPr>
              <a:t>Six platforms demonstrate genuine enterprise readiness: MS Copilot (M365), GitHub Copilot, Gemini (GCP), ChatGPT Enterprise, v0 by Vercel, and Claude Code. These platforms offer SOC 2 certification, SAML/SSO, RBAC, and real audit logging. The majority of vibe coding tools — particularly Bolt, Lovable, and Base44 — are NOT enterprise-ready and should be treated as prototyping tools only.</a:t>
            </a:r>
            <a:endParaRPr lang="en-US" sz="900" dirty="0"/>
          </a:p>
        </p:txBody>
      </p:sp>
      <p:sp>
        <p:nvSpPr>
          <p:cNvPr id="12" name="Shape 10"/>
          <p:cNvSpPr/>
          <p:nvPr/>
        </p:nvSpPr>
        <p:spPr>
          <a:xfrm>
            <a:off x="365760" y="2395728"/>
            <a:ext cx="8412480" cy="10789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3" name="Shape 11"/>
          <p:cNvSpPr/>
          <p:nvPr/>
        </p:nvSpPr>
        <p:spPr>
          <a:xfrm>
            <a:off x="365760" y="2395728"/>
            <a:ext cx="502920" cy="1078992"/>
          </a:xfrm>
          <a:prstGeom prst="rect">
            <a:avLst/>
          </a:prstGeom>
          <a:solidFill>
            <a:srgbClr val="F59E0B"/>
          </a:solidFill>
          <a:ln/>
        </p:spPr>
        <p:txBody>
          <a:bodyPr/>
          <a:lstStyle/>
          <a:p>
            <a:endParaRPr lang="en-US"/>
          </a:p>
        </p:txBody>
      </p:sp>
      <p:sp>
        <p:nvSpPr>
          <p:cNvPr id="14" name="Text 12"/>
          <p:cNvSpPr/>
          <p:nvPr/>
        </p:nvSpPr>
        <p:spPr>
          <a:xfrm>
            <a:off x="365760" y="2395728"/>
            <a:ext cx="502920" cy="1078992"/>
          </a:xfrm>
          <a:prstGeom prst="rect">
            <a:avLst/>
          </a:prstGeom>
          <a:noFill/>
          <a:ln/>
        </p:spPr>
        <p:txBody>
          <a:bodyPr wrap="square" lIns="0" tIns="0" rIns="0" bIns="0" rtlCol="0" anchor="ctr"/>
          <a:lstStyle/>
          <a:p>
            <a:pPr marL="0" indent="0" algn="ctr">
              <a:buNone/>
            </a:pPr>
            <a:r>
              <a:rPr lang="en-US" sz="2200" b="1" dirty="0">
                <a:solidFill>
                  <a:srgbClr val="FFFFFF"/>
                </a:solidFill>
              </a:rPr>
              <a:t>~</a:t>
            </a:r>
            <a:endParaRPr lang="en-US" sz="2200" dirty="0"/>
          </a:p>
        </p:txBody>
      </p:sp>
      <p:sp>
        <p:nvSpPr>
          <p:cNvPr id="15" name="Text 13"/>
          <p:cNvSpPr/>
          <p:nvPr/>
        </p:nvSpPr>
        <p:spPr>
          <a:xfrm>
            <a:off x="987552" y="2459736"/>
            <a:ext cx="7589520" cy="228600"/>
          </a:xfrm>
          <a:prstGeom prst="rect">
            <a:avLst/>
          </a:prstGeom>
          <a:noFill/>
          <a:ln/>
        </p:spPr>
        <p:txBody>
          <a:bodyPr wrap="square" lIns="0" tIns="0" rIns="0" bIns="0" rtlCol="0" anchor="ctr"/>
          <a:lstStyle/>
          <a:p>
            <a:pPr marL="0" indent="0">
              <a:buNone/>
            </a:pPr>
            <a:r>
              <a:rPr lang="en-US" sz="950" dirty="0">
                <a:solidFill>
                  <a:srgbClr val="64748B"/>
                </a:solidFill>
              </a:rPr>
              <a:t>Q2: Are these tools set up for teams?</a:t>
            </a:r>
            <a:endParaRPr lang="en-US" sz="950" dirty="0"/>
          </a:p>
        </p:txBody>
      </p:sp>
      <p:sp>
        <p:nvSpPr>
          <p:cNvPr id="16" name="Text 14"/>
          <p:cNvSpPr/>
          <p:nvPr/>
        </p:nvSpPr>
        <p:spPr>
          <a:xfrm>
            <a:off x="987552" y="2660904"/>
            <a:ext cx="7589520" cy="237744"/>
          </a:xfrm>
          <a:prstGeom prst="rect">
            <a:avLst/>
          </a:prstGeom>
          <a:noFill/>
          <a:ln/>
        </p:spPr>
        <p:txBody>
          <a:bodyPr wrap="square" lIns="0" tIns="0" rIns="0" bIns="0" rtlCol="0" anchor="ctr"/>
          <a:lstStyle/>
          <a:p>
            <a:pPr marL="0" indent="0">
              <a:buNone/>
            </a:pPr>
            <a:r>
              <a:rPr lang="en-US" sz="1200" b="1" dirty="0">
                <a:solidFill>
                  <a:srgbClr val="F59E0B"/>
                </a:solidFill>
              </a:rPr>
              <a:t>PARTIALLY — MOSTLY AT HIGHER TIERS</a:t>
            </a:r>
            <a:endParaRPr lang="en-US" sz="1200" dirty="0"/>
          </a:p>
        </p:txBody>
      </p:sp>
      <p:sp>
        <p:nvSpPr>
          <p:cNvPr id="17" name="Text 15"/>
          <p:cNvSpPr/>
          <p:nvPr/>
        </p:nvSpPr>
        <p:spPr>
          <a:xfrm>
            <a:off x="987552" y="2907792"/>
            <a:ext cx="7589520" cy="502920"/>
          </a:xfrm>
          <a:prstGeom prst="rect">
            <a:avLst/>
          </a:prstGeom>
          <a:noFill/>
          <a:ln/>
        </p:spPr>
        <p:txBody>
          <a:bodyPr wrap="square" lIns="0" tIns="0" rIns="0" bIns="0" rtlCol="0" anchor="ctr"/>
          <a:lstStyle/>
          <a:p>
            <a:pPr marL="0" indent="0">
              <a:buNone/>
            </a:pPr>
            <a:r>
              <a:rPr lang="en-US" sz="900" dirty="0">
                <a:solidFill>
                  <a:srgbClr val="334155"/>
                </a:solidFill>
              </a:rPr>
              <a:t>12 of 17 platforms support some form of multi-user collaboration. However, true multi-developer team features (shared workspaces, code ownership, branching, role-based controls) are typically locked to paid enterprise tiers. Open-source tools (Aider, RooCode) rely entirely on Git for team workflows. Cursor, Replit, and Windsurf offer the best balance of team features at non-enterprise price points.</a:t>
            </a:r>
            <a:endParaRPr lang="en-US" sz="900" dirty="0"/>
          </a:p>
        </p:txBody>
      </p:sp>
      <p:sp>
        <p:nvSpPr>
          <p:cNvPr id="18" name="Shape 16"/>
          <p:cNvSpPr/>
          <p:nvPr/>
        </p:nvSpPr>
        <p:spPr>
          <a:xfrm>
            <a:off x="365760" y="3584448"/>
            <a:ext cx="8412480" cy="1078992"/>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65760" y="3584448"/>
            <a:ext cx="502920" cy="1078992"/>
          </a:xfrm>
          <a:prstGeom prst="rect">
            <a:avLst/>
          </a:prstGeom>
          <a:solidFill>
            <a:srgbClr val="DC2626"/>
          </a:solidFill>
          <a:ln/>
        </p:spPr>
        <p:txBody>
          <a:bodyPr/>
          <a:lstStyle/>
          <a:p>
            <a:endParaRPr lang="en-US"/>
          </a:p>
        </p:txBody>
      </p:sp>
      <p:sp>
        <p:nvSpPr>
          <p:cNvPr id="20" name="Text 18"/>
          <p:cNvSpPr/>
          <p:nvPr/>
        </p:nvSpPr>
        <p:spPr>
          <a:xfrm>
            <a:off x="365760" y="3584448"/>
            <a:ext cx="502920" cy="1078992"/>
          </a:xfrm>
          <a:prstGeom prst="rect">
            <a:avLst/>
          </a:prstGeom>
          <a:noFill/>
          <a:ln/>
        </p:spPr>
        <p:txBody>
          <a:bodyPr wrap="square" lIns="0" tIns="0" rIns="0" bIns="0" rtlCol="0" anchor="ctr"/>
          <a:lstStyle/>
          <a:p>
            <a:pPr marL="0" indent="0" algn="ctr">
              <a:buNone/>
            </a:pPr>
            <a:r>
              <a:rPr lang="en-US" sz="2200" b="1" dirty="0">
                <a:solidFill>
                  <a:srgbClr val="FFFFFF"/>
                </a:solidFill>
              </a:rPr>
              <a:t>!</a:t>
            </a:r>
            <a:endParaRPr lang="en-US" sz="2200" dirty="0"/>
          </a:p>
        </p:txBody>
      </p:sp>
      <p:sp>
        <p:nvSpPr>
          <p:cNvPr id="21" name="Text 19"/>
          <p:cNvSpPr/>
          <p:nvPr/>
        </p:nvSpPr>
        <p:spPr>
          <a:xfrm>
            <a:off x="987552" y="3648456"/>
            <a:ext cx="7589520" cy="228600"/>
          </a:xfrm>
          <a:prstGeom prst="rect">
            <a:avLst/>
          </a:prstGeom>
          <a:noFill/>
          <a:ln/>
        </p:spPr>
        <p:txBody>
          <a:bodyPr wrap="square" lIns="0" tIns="0" rIns="0" bIns="0" rtlCol="0" anchor="ctr"/>
          <a:lstStyle/>
          <a:p>
            <a:pPr marL="0" indent="0">
              <a:buNone/>
            </a:pPr>
            <a:r>
              <a:rPr lang="en-US" sz="950" dirty="0">
                <a:solidFill>
                  <a:srgbClr val="64748B"/>
                </a:solidFill>
              </a:rPr>
              <a:t>Q3: Do these tools actually build App Store apps?</a:t>
            </a:r>
            <a:endParaRPr lang="en-US" sz="950" dirty="0"/>
          </a:p>
        </p:txBody>
      </p:sp>
      <p:sp>
        <p:nvSpPr>
          <p:cNvPr id="22" name="Text 20"/>
          <p:cNvSpPr/>
          <p:nvPr/>
        </p:nvSpPr>
        <p:spPr>
          <a:xfrm>
            <a:off x="987552" y="3849624"/>
            <a:ext cx="7589520" cy="237744"/>
          </a:xfrm>
          <a:prstGeom prst="rect">
            <a:avLst/>
          </a:prstGeom>
          <a:noFill/>
          <a:ln/>
        </p:spPr>
        <p:txBody>
          <a:bodyPr wrap="square" lIns="0" tIns="0" rIns="0" bIns="0" rtlCol="0" anchor="ctr"/>
          <a:lstStyle/>
          <a:p>
            <a:pPr marL="0" indent="0">
              <a:buNone/>
            </a:pPr>
            <a:r>
              <a:rPr lang="en-US" sz="1200" b="1" dirty="0">
                <a:solidFill>
                  <a:srgbClr val="DC2626"/>
                </a:solidFill>
              </a:rPr>
              <a:t>LIMITED — MOSTLY WEB-FIRST</a:t>
            </a:r>
            <a:endParaRPr lang="en-US" sz="1200" dirty="0"/>
          </a:p>
        </p:txBody>
      </p:sp>
      <p:sp>
        <p:nvSpPr>
          <p:cNvPr id="23" name="Text 21"/>
          <p:cNvSpPr/>
          <p:nvPr/>
        </p:nvSpPr>
        <p:spPr>
          <a:xfrm>
            <a:off x="987552" y="4096512"/>
            <a:ext cx="7589520" cy="502920"/>
          </a:xfrm>
          <a:prstGeom prst="rect">
            <a:avLst/>
          </a:prstGeom>
          <a:noFill/>
          <a:ln/>
        </p:spPr>
        <p:txBody>
          <a:bodyPr wrap="square" lIns="0" tIns="0" rIns="0" bIns="0" rtlCol="0" anchor="ctr"/>
          <a:lstStyle/>
          <a:p>
            <a:pPr marL="0" indent="0">
              <a:buNone/>
            </a:pPr>
            <a:r>
              <a:rPr lang="en-US" sz="900" dirty="0">
                <a:solidFill>
                  <a:srgbClr val="334155"/>
                </a:solidFill>
              </a:rPr>
              <a:t>Only 7 of 17 platforms can produce native mobile applications deployable to the Apple App Store or Google Play. These are: Augie by VL, Cursor, MS Copilot, Windsurf, GitHub Copilot, Replit, and Claude Code. The majority of "vibe coding" tools produce web apps and HTML exports only. Bolt offers "limited via export" for mobile. True native iOS/Android builds require post-platform work for most tools.</a:t>
            </a:r>
            <a:endParaRPr lang="en-US" sz="900" dirty="0"/>
          </a:p>
        </p:txBody>
      </p:sp>
      <p:sp>
        <p:nvSpPr>
          <p:cNvPr id="24" name="Shape 22"/>
          <p:cNvSpPr/>
          <p:nvPr/>
        </p:nvSpPr>
        <p:spPr>
          <a:xfrm>
            <a:off x="0" y="4892040"/>
            <a:ext cx="9144000" cy="251460"/>
          </a:xfrm>
          <a:prstGeom prst="rect">
            <a:avLst/>
          </a:prstGeom>
          <a:solidFill>
            <a:srgbClr val="0D1F3C"/>
          </a:solidFill>
          <a:ln/>
        </p:spPr>
        <p:txBody>
          <a:bodyPr/>
          <a:lstStyle/>
          <a:p>
            <a:endParaRPr lang="en-US"/>
          </a:p>
        </p:txBody>
      </p:sp>
      <p:sp>
        <p:nvSpPr>
          <p:cNvPr id="25" name="Text 23"/>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6" name="Text 24"/>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6 / 35</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04  |  Vibe Code Walkthroughs — The Reminder App Build</a:t>
            </a:r>
            <a:endParaRPr lang="en-US" sz="2000" dirty="0"/>
          </a:p>
        </p:txBody>
      </p:sp>
      <p:sp>
        <p:nvSpPr>
          <p:cNvPr id="5" name="Text 3"/>
          <p:cNvSpPr/>
          <p:nvPr/>
        </p:nvSpPr>
        <p:spPr>
          <a:xfrm>
            <a:off x="365760" y="777240"/>
            <a:ext cx="8412480" cy="329184"/>
          </a:xfrm>
          <a:prstGeom prst="rect">
            <a:avLst/>
          </a:prstGeom>
          <a:noFill/>
          <a:ln/>
        </p:spPr>
        <p:txBody>
          <a:bodyPr wrap="square" lIns="0" tIns="0" rIns="0" bIns="0" rtlCol="0" anchor="ctr"/>
          <a:lstStyle/>
          <a:p>
            <a:pPr marL="0" indent="0">
              <a:buNone/>
            </a:pPr>
            <a:r>
              <a:rPr lang="en-US" sz="1700" b="1" dirty="0">
                <a:solidFill>
                  <a:srgbClr val="0F172A"/>
                </a:solidFill>
              </a:rPr>
              <a:t>Methodology: From Prompt to Working App</a:t>
            </a:r>
            <a:endParaRPr lang="en-US" sz="1700" dirty="0"/>
          </a:p>
        </p:txBody>
      </p:sp>
      <p:sp>
        <p:nvSpPr>
          <p:cNvPr id="6" name="Text 4"/>
          <p:cNvSpPr/>
          <p:nvPr/>
        </p:nvSpPr>
        <p:spPr>
          <a:xfrm>
            <a:off x="365760" y="1115568"/>
            <a:ext cx="8412480" cy="502920"/>
          </a:xfrm>
          <a:prstGeom prst="rect">
            <a:avLst/>
          </a:prstGeom>
          <a:noFill/>
          <a:ln/>
        </p:spPr>
        <p:txBody>
          <a:bodyPr wrap="square" lIns="0" tIns="0" rIns="0" bIns="0" rtlCol="0" anchor="ctr"/>
          <a:lstStyle/>
          <a:p>
            <a:pPr marL="0" indent="0">
              <a:buNone/>
            </a:pPr>
            <a:r>
              <a:rPr lang="en-US" sz="1050" dirty="0">
                <a:solidFill>
                  <a:srgbClr val="334155"/>
                </a:solidFill>
              </a:rPr>
              <a:t>Two identical build sessions were executed using the same natural-language prompt across two platforms to compare prototyping speed, output quality, and enterprise suitability. The chosen application was a cross-platform Reminder App — a real-world use case requiring backend persistence, push notifications, and a clean UI.</a:t>
            </a:r>
            <a:endParaRPr lang="en-US" sz="1050" dirty="0"/>
          </a:p>
        </p:txBody>
      </p:sp>
      <p:sp>
        <p:nvSpPr>
          <p:cNvPr id="7" name="Shape 5"/>
          <p:cNvSpPr/>
          <p:nvPr/>
        </p:nvSpPr>
        <p:spPr>
          <a:xfrm>
            <a:off x="365760" y="1664208"/>
            <a:ext cx="8412480" cy="868680"/>
          </a:xfrm>
          <a:prstGeom prst="rect">
            <a:avLst/>
          </a:prstGeom>
          <a:solidFill>
            <a:srgbClr val="0D1F3C"/>
          </a:solidFill>
          <a:ln/>
        </p:spPr>
        <p:txBody>
          <a:bodyPr/>
          <a:lstStyle/>
          <a:p>
            <a:endParaRPr lang="en-US"/>
          </a:p>
        </p:txBody>
      </p:sp>
      <p:sp>
        <p:nvSpPr>
          <p:cNvPr id="8" name="Shape 6"/>
          <p:cNvSpPr/>
          <p:nvPr/>
        </p:nvSpPr>
        <p:spPr>
          <a:xfrm>
            <a:off x="365760" y="1664208"/>
            <a:ext cx="73152" cy="868680"/>
          </a:xfrm>
          <a:prstGeom prst="rect">
            <a:avLst/>
          </a:prstGeom>
          <a:solidFill>
            <a:srgbClr val="F59E0B"/>
          </a:solidFill>
          <a:ln/>
        </p:spPr>
        <p:txBody>
          <a:bodyPr/>
          <a:lstStyle/>
          <a:p>
            <a:endParaRPr lang="en-US"/>
          </a:p>
        </p:txBody>
      </p:sp>
      <p:sp>
        <p:nvSpPr>
          <p:cNvPr id="9" name="Text 7"/>
          <p:cNvSpPr/>
          <p:nvPr/>
        </p:nvSpPr>
        <p:spPr>
          <a:xfrm>
            <a:off x="566928" y="1691640"/>
            <a:ext cx="1828800" cy="256032"/>
          </a:xfrm>
          <a:prstGeom prst="rect">
            <a:avLst/>
          </a:prstGeom>
          <a:noFill/>
          <a:ln/>
        </p:spPr>
        <p:txBody>
          <a:bodyPr wrap="square" lIns="0" tIns="0" rIns="0" bIns="0" rtlCol="0" anchor="ctr"/>
          <a:lstStyle/>
          <a:p>
            <a:pPr marL="0" indent="0">
              <a:buNone/>
            </a:pPr>
            <a:r>
              <a:rPr lang="en-US" sz="800" b="1" kern="0" spc="300" dirty="0">
                <a:solidFill>
                  <a:srgbClr val="F59E0B"/>
                </a:solidFill>
              </a:rPr>
              <a:t>THE PROMPT USED:</a:t>
            </a:r>
            <a:endParaRPr lang="en-US" sz="800" dirty="0"/>
          </a:p>
        </p:txBody>
      </p:sp>
      <p:sp>
        <p:nvSpPr>
          <p:cNvPr id="10" name="Text 8"/>
          <p:cNvSpPr/>
          <p:nvPr/>
        </p:nvSpPr>
        <p:spPr>
          <a:xfrm>
            <a:off x="566928" y="1938528"/>
            <a:ext cx="8046720" cy="502920"/>
          </a:xfrm>
          <a:prstGeom prst="rect">
            <a:avLst/>
          </a:prstGeom>
          <a:noFill/>
          <a:ln/>
        </p:spPr>
        <p:txBody>
          <a:bodyPr wrap="square" lIns="0" tIns="0" rIns="0" bIns="0" rtlCol="0" anchor="ctr"/>
          <a:lstStyle/>
          <a:p>
            <a:pPr marL="0" indent="0">
              <a:buNone/>
            </a:pPr>
            <a:r>
              <a:rPr lang="en-US" sz="1000" i="1" dirty="0">
                <a:solidFill>
                  <a:srgbClr val="FFFFFF"/>
                </a:solidFill>
              </a:rPr>
              <a:t>"Build me a reminder app. Users should be able to create reminders with a title, due date, and priority level. Reminders should be persistent across sessions. Include a clean dashboard view, the ability to mark reminders complete, and a simple notification system."</a:t>
            </a:r>
            <a:endParaRPr lang="en-US" sz="1000" dirty="0"/>
          </a:p>
        </p:txBody>
      </p:sp>
      <p:sp>
        <p:nvSpPr>
          <p:cNvPr id="11" name="Shape 9"/>
          <p:cNvSpPr/>
          <p:nvPr/>
        </p:nvSpPr>
        <p:spPr>
          <a:xfrm>
            <a:off x="365760" y="2651760"/>
            <a:ext cx="8412480" cy="100584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2" name="Shape 10"/>
          <p:cNvSpPr/>
          <p:nvPr/>
        </p:nvSpPr>
        <p:spPr>
          <a:xfrm>
            <a:off x="365760" y="2651760"/>
            <a:ext cx="868680" cy="1005840"/>
          </a:xfrm>
          <a:prstGeom prst="rect">
            <a:avLst/>
          </a:prstGeom>
          <a:solidFill>
            <a:srgbClr val="1B5FA8"/>
          </a:solidFill>
          <a:ln/>
        </p:spPr>
        <p:txBody>
          <a:bodyPr/>
          <a:lstStyle/>
          <a:p>
            <a:endParaRPr lang="en-US"/>
          </a:p>
        </p:txBody>
      </p:sp>
      <p:sp>
        <p:nvSpPr>
          <p:cNvPr id="13" name="Text 11"/>
          <p:cNvSpPr/>
          <p:nvPr/>
        </p:nvSpPr>
        <p:spPr>
          <a:xfrm>
            <a:off x="365760" y="2743200"/>
            <a:ext cx="868680" cy="365760"/>
          </a:xfrm>
          <a:prstGeom prst="rect">
            <a:avLst/>
          </a:prstGeom>
          <a:noFill/>
          <a:ln/>
        </p:spPr>
        <p:txBody>
          <a:bodyPr wrap="square" lIns="0" tIns="0" rIns="0" bIns="0" rtlCol="0" anchor="ctr"/>
          <a:lstStyle/>
          <a:p>
            <a:pPr marL="0" indent="0" algn="ctr">
              <a:buNone/>
            </a:pPr>
            <a:r>
              <a:rPr lang="en-US" sz="1300" b="1" dirty="0">
                <a:solidFill>
                  <a:srgbClr val="FFFFFF"/>
                </a:solidFill>
              </a:rPr>
              <a:t>Cursor</a:t>
            </a:r>
            <a:endParaRPr lang="en-US" sz="1300" dirty="0"/>
          </a:p>
        </p:txBody>
      </p:sp>
      <p:sp>
        <p:nvSpPr>
          <p:cNvPr id="14" name="Text 12"/>
          <p:cNvSpPr/>
          <p:nvPr/>
        </p:nvSpPr>
        <p:spPr>
          <a:xfrm>
            <a:off x="365760" y="3108960"/>
            <a:ext cx="868680" cy="274320"/>
          </a:xfrm>
          <a:prstGeom prst="rect">
            <a:avLst/>
          </a:prstGeom>
          <a:noFill/>
          <a:ln/>
        </p:spPr>
        <p:txBody>
          <a:bodyPr wrap="square" lIns="0" tIns="0" rIns="0" bIns="0" rtlCol="0" anchor="ctr"/>
          <a:lstStyle/>
          <a:p>
            <a:pPr marL="0" indent="0" algn="ctr">
              <a:buNone/>
            </a:pPr>
            <a:r>
              <a:rPr lang="en-US" sz="700" dirty="0">
                <a:solidFill>
                  <a:srgbClr val="E0EAFF"/>
                </a:solidFill>
              </a:rPr>
              <a:t>Code Assistance Tool</a:t>
            </a:r>
            <a:endParaRPr lang="en-US" sz="700" dirty="0"/>
          </a:p>
        </p:txBody>
      </p:sp>
      <p:sp>
        <p:nvSpPr>
          <p:cNvPr id="15" name="Text 13"/>
          <p:cNvSpPr/>
          <p:nvPr/>
        </p:nvSpPr>
        <p:spPr>
          <a:xfrm>
            <a:off x="365760" y="3346704"/>
            <a:ext cx="868680" cy="219456"/>
          </a:xfrm>
          <a:prstGeom prst="rect">
            <a:avLst/>
          </a:prstGeom>
          <a:noFill/>
          <a:ln/>
        </p:spPr>
        <p:txBody>
          <a:bodyPr wrap="square" lIns="0" tIns="0" rIns="0" bIns="0" rtlCol="0" anchor="ctr"/>
          <a:lstStyle/>
          <a:p>
            <a:pPr marL="0" indent="0" algn="ctr">
              <a:buNone/>
            </a:pPr>
            <a:r>
              <a:rPr lang="en-US" sz="750" b="1" dirty="0">
                <a:solidFill>
                  <a:srgbClr val="F59E0B"/>
                </a:solidFill>
              </a:rPr>
              <a:t>Enterprise Tier 2</a:t>
            </a:r>
            <a:endParaRPr lang="en-US" sz="750" dirty="0"/>
          </a:p>
        </p:txBody>
      </p:sp>
      <p:sp>
        <p:nvSpPr>
          <p:cNvPr id="16" name="Text 14"/>
          <p:cNvSpPr/>
          <p:nvPr/>
        </p:nvSpPr>
        <p:spPr>
          <a:xfrm>
            <a:off x="1353312" y="2724912"/>
            <a:ext cx="7223760" cy="237744"/>
          </a:xfrm>
          <a:prstGeom prst="rect">
            <a:avLst/>
          </a:prstGeom>
          <a:noFill/>
          <a:ln/>
        </p:spPr>
        <p:txBody>
          <a:bodyPr wrap="square" lIns="0" tIns="0" rIns="0" bIns="0" rtlCol="0" anchor="ctr"/>
          <a:lstStyle/>
          <a:p>
            <a:pPr marL="0" indent="0">
              <a:buNone/>
            </a:pPr>
            <a:r>
              <a:rPr lang="en-US" sz="1000" b="1" dirty="0">
                <a:solidFill>
                  <a:srgbClr val="1B5FA8"/>
                </a:solidFill>
              </a:rPr>
              <a:t>⏱  ~18 minutes to working prototype</a:t>
            </a:r>
            <a:endParaRPr lang="en-US" sz="1000" dirty="0"/>
          </a:p>
        </p:txBody>
      </p:sp>
      <p:sp>
        <p:nvSpPr>
          <p:cNvPr id="17" name="Text 15"/>
          <p:cNvSpPr/>
          <p:nvPr/>
        </p:nvSpPr>
        <p:spPr>
          <a:xfrm>
            <a:off x="1353312" y="2971800"/>
            <a:ext cx="7223760" cy="594360"/>
          </a:xfrm>
          <a:prstGeom prst="rect">
            <a:avLst/>
          </a:prstGeom>
          <a:noFill/>
          <a:ln/>
        </p:spPr>
        <p:txBody>
          <a:bodyPr wrap="square" lIns="0" tIns="0" rIns="0" bIns="0" rtlCol="0" anchor="ctr"/>
          <a:lstStyle/>
          <a:p>
            <a:pPr marL="0" indent="0">
              <a:buNone/>
            </a:pPr>
            <a:r>
              <a:rPr lang="en-US" sz="950" dirty="0">
                <a:solidFill>
                  <a:srgbClr val="334155"/>
                </a:solidFill>
              </a:rPr>
              <a:t>Full-stack React app with SQLite persistence, clean UI. Required minor manual dependency configuration. Produced production-ready code exportable to any host.</a:t>
            </a:r>
            <a:endParaRPr lang="en-US" sz="950" dirty="0"/>
          </a:p>
        </p:txBody>
      </p:sp>
      <p:sp>
        <p:nvSpPr>
          <p:cNvPr id="18" name="Shape 16"/>
          <p:cNvSpPr/>
          <p:nvPr/>
        </p:nvSpPr>
        <p:spPr>
          <a:xfrm>
            <a:off x="365760" y="3730752"/>
            <a:ext cx="8412480" cy="100584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19" name="Shape 17"/>
          <p:cNvSpPr/>
          <p:nvPr/>
        </p:nvSpPr>
        <p:spPr>
          <a:xfrm>
            <a:off x="365760" y="3730752"/>
            <a:ext cx="868680" cy="1005840"/>
          </a:xfrm>
          <a:prstGeom prst="rect">
            <a:avLst/>
          </a:prstGeom>
          <a:solidFill>
            <a:srgbClr val="0891B2"/>
          </a:solidFill>
          <a:ln/>
        </p:spPr>
        <p:txBody>
          <a:bodyPr/>
          <a:lstStyle/>
          <a:p>
            <a:endParaRPr lang="en-US"/>
          </a:p>
        </p:txBody>
      </p:sp>
      <p:sp>
        <p:nvSpPr>
          <p:cNvPr id="20" name="Text 18"/>
          <p:cNvSpPr/>
          <p:nvPr/>
        </p:nvSpPr>
        <p:spPr>
          <a:xfrm>
            <a:off x="365760" y="3822192"/>
            <a:ext cx="868680" cy="365760"/>
          </a:xfrm>
          <a:prstGeom prst="rect">
            <a:avLst/>
          </a:prstGeom>
          <a:noFill/>
          <a:ln/>
        </p:spPr>
        <p:txBody>
          <a:bodyPr wrap="square" lIns="0" tIns="0" rIns="0" bIns="0" rtlCol="0" anchor="ctr"/>
          <a:lstStyle/>
          <a:p>
            <a:pPr marL="0" indent="0" algn="ctr">
              <a:buNone/>
            </a:pPr>
            <a:r>
              <a:rPr lang="en-US" sz="1300" b="1" dirty="0">
                <a:solidFill>
                  <a:srgbClr val="FFFFFF"/>
                </a:solidFill>
              </a:rPr>
              <a:t>Replit</a:t>
            </a:r>
            <a:endParaRPr lang="en-US" sz="1300" dirty="0"/>
          </a:p>
        </p:txBody>
      </p:sp>
      <p:sp>
        <p:nvSpPr>
          <p:cNvPr id="21" name="Text 19"/>
          <p:cNvSpPr/>
          <p:nvPr/>
        </p:nvSpPr>
        <p:spPr>
          <a:xfrm>
            <a:off x="365760" y="4187952"/>
            <a:ext cx="868680" cy="274320"/>
          </a:xfrm>
          <a:prstGeom prst="rect">
            <a:avLst/>
          </a:prstGeom>
          <a:noFill/>
          <a:ln/>
        </p:spPr>
        <p:txBody>
          <a:bodyPr wrap="square" lIns="0" tIns="0" rIns="0" bIns="0" rtlCol="0" anchor="ctr"/>
          <a:lstStyle/>
          <a:p>
            <a:pPr marL="0" indent="0" algn="ctr">
              <a:buNone/>
            </a:pPr>
            <a:r>
              <a:rPr lang="en-US" sz="700" dirty="0">
                <a:solidFill>
                  <a:srgbClr val="E0EAFF"/>
                </a:solidFill>
              </a:rPr>
              <a:t>Vibe Coding Tool</a:t>
            </a:r>
            <a:endParaRPr lang="en-US" sz="700" dirty="0"/>
          </a:p>
        </p:txBody>
      </p:sp>
      <p:sp>
        <p:nvSpPr>
          <p:cNvPr id="22" name="Text 20"/>
          <p:cNvSpPr/>
          <p:nvPr/>
        </p:nvSpPr>
        <p:spPr>
          <a:xfrm>
            <a:off x="365760" y="4425696"/>
            <a:ext cx="868680" cy="219456"/>
          </a:xfrm>
          <a:prstGeom prst="rect">
            <a:avLst/>
          </a:prstGeom>
          <a:noFill/>
          <a:ln/>
        </p:spPr>
        <p:txBody>
          <a:bodyPr wrap="square" lIns="0" tIns="0" rIns="0" bIns="0" rtlCol="0" anchor="ctr"/>
          <a:lstStyle/>
          <a:p>
            <a:pPr marL="0" indent="0" algn="ctr">
              <a:buNone/>
            </a:pPr>
            <a:r>
              <a:rPr lang="en-US" sz="750" b="1" dirty="0">
                <a:solidFill>
                  <a:srgbClr val="F59E0B"/>
                </a:solidFill>
              </a:rPr>
              <a:t>Enterprise Tier 2</a:t>
            </a:r>
            <a:endParaRPr lang="en-US" sz="750" dirty="0"/>
          </a:p>
        </p:txBody>
      </p:sp>
      <p:sp>
        <p:nvSpPr>
          <p:cNvPr id="23" name="Text 21"/>
          <p:cNvSpPr/>
          <p:nvPr/>
        </p:nvSpPr>
        <p:spPr>
          <a:xfrm>
            <a:off x="1353312" y="3803904"/>
            <a:ext cx="7223760" cy="237744"/>
          </a:xfrm>
          <a:prstGeom prst="rect">
            <a:avLst/>
          </a:prstGeom>
          <a:noFill/>
          <a:ln/>
        </p:spPr>
        <p:txBody>
          <a:bodyPr wrap="square" lIns="0" tIns="0" rIns="0" bIns="0" rtlCol="0" anchor="ctr"/>
          <a:lstStyle/>
          <a:p>
            <a:pPr marL="0" indent="0">
              <a:buNone/>
            </a:pPr>
            <a:r>
              <a:rPr lang="en-US" sz="1000" b="1" dirty="0">
                <a:solidFill>
                  <a:srgbClr val="0891B2"/>
                </a:solidFill>
              </a:rPr>
              <a:t>⏱  ~11 minutes to working prototype</a:t>
            </a:r>
            <a:endParaRPr lang="en-US" sz="1000" dirty="0"/>
          </a:p>
        </p:txBody>
      </p:sp>
      <p:sp>
        <p:nvSpPr>
          <p:cNvPr id="24" name="Text 22"/>
          <p:cNvSpPr/>
          <p:nvPr/>
        </p:nvSpPr>
        <p:spPr>
          <a:xfrm>
            <a:off x="1353312" y="4050792"/>
            <a:ext cx="7223760" cy="594360"/>
          </a:xfrm>
          <a:prstGeom prst="rect">
            <a:avLst/>
          </a:prstGeom>
          <a:noFill/>
          <a:ln/>
        </p:spPr>
        <p:txBody>
          <a:bodyPr wrap="square" lIns="0" tIns="0" rIns="0" bIns="0" rtlCol="0" anchor="ctr"/>
          <a:lstStyle/>
          <a:p>
            <a:pPr marL="0" indent="0">
              <a:buNone/>
            </a:pPr>
            <a:r>
              <a:rPr lang="en-US" sz="950" dirty="0">
                <a:solidFill>
                  <a:srgbClr val="334155"/>
                </a:solidFill>
              </a:rPr>
              <a:t>Functional web app with Replit DB persistence. One-click hosted deployment. Less configurable than Cursor but significantly faster for non-developers. Limited mobile capability.</a:t>
            </a:r>
            <a:endParaRPr lang="en-US" sz="950" dirty="0"/>
          </a:p>
        </p:txBody>
      </p:sp>
      <p:sp>
        <p:nvSpPr>
          <p:cNvPr id="25" name="Shape 23"/>
          <p:cNvSpPr/>
          <p:nvPr/>
        </p:nvSpPr>
        <p:spPr>
          <a:xfrm>
            <a:off x="0" y="4892040"/>
            <a:ext cx="9144000" cy="251460"/>
          </a:xfrm>
          <a:prstGeom prst="rect">
            <a:avLst/>
          </a:prstGeom>
          <a:solidFill>
            <a:srgbClr val="0D1F3C"/>
          </a:solidFill>
          <a:ln/>
        </p:spPr>
        <p:txBody>
          <a:bodyPr/>
          <a:lstStyle/>
          <a:p>
            <a:endParaRPr lang="en-US"/>
          </a:p>
        </p:txBody>
      </p:sp>
      <p:sp>
        <p:nvSpPr>
          <p:cNvPr id="26" name="Text 24"/>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27" name="Text 25"/>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7 / 35</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04  |  Walkthrough Results &amp; Comparative Scorecard</a:t>
            </a:r>
            <a:endParaRPr lang="en-US" sz="2000" dirty="0"/>
          </a:p>
        </p:txBody>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365760" y="786384"/>
          <a:ext cx="8498840" cy="3771900"/>
        </p:xfrm>
        <a:graphic>
          <a:graphicData uri="http://schemas.openxmlformats.org/drawingml/2006/table">
            <a:tbl>
              <a:tblPr/>
              <a:tblGrid>
                <a:gridCol w="3474720">
                  <a:extLst>
                    <a:ext uri="{9D8B030D-6E8A-4147-A177-3AD203B41FA5}">
                      <a16:colId xmlns:a16="http://schemas.microsoft.com/office/drawing/2014/main" val="20000"/>
                    </a:ext>
                  </a:extLst>
                </a:gridCol>
                <a:gridCol w="177800">
                  <a:extLst>
                    <a:ext uri="{9D8B030D-6E8A-4147-A177-3AD203B41FA5}">
                      <a16:colId xmlns:a16="http://schemas.microsoft.com/office/drawing/2014/main" val="20001"/>
                    </a:ext>
                  </a:extLst>
                </a:gridCol>
                <a:gridCol w="2377440">
                  <a:extLst>
                    <a:ext uri="{9D8B030D-6E8A-4147-A177-3AD203B41FA5}">
                      <a16:colId xmlns:a16="http://schemas.microsoft.com/office/drawing/2014/main" val="20002"/>
                    </a:ext>
                  </a:extLst>
                </a:gridCol>
                <a:gridCol w="2468880">
                  <a:extLst>
                    <a:ext uri="{9D8B030D-6E8A-4147-A177-3AD203B41FA5}">
                      <a16:colId xmlns:a16="http://schemas.microsoft.com/office/drawing/2014/main" val="20003"/>
                    </a:ext>
                  </a:extLst>
                </a:gridCol>
              </a:tblGrid>
              <a:tr h="342900">
                <a:tc>
                  <a:txBody>
                    <a:bodyPr/>
                    <a:lstStyle/>
                    <a:p>
                      <a:pPr marL="0" indent="0" algn="l">
                        <a:buNone/>
                      </a:pPr>
                      <a:r>
                        <a:rPr lang="en-US" sz="1000" b="1" dirty="0">
                          <a:solidFill>
                            <a:srgbClr val="FFFFFF"/>
                          </a:solidFill>
                        </a:rPr>
                        <a:t>Dimension</a:t>
                      </a:r>
                      <a:endParaRPr lang="en-US" sz="100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1F3C"/>
                    </a:solidFill>
                  </a:tcPr>
                </a:tc>
                <a:tc>
                  <a:txBody>
                    <a:bodyPr/>
                    <a:lstStyle/>
                    <a:p>
                      <a:pPr marL="0" indent="0" algn="ctr">
                        <a:buNone/>
                      </a:pPr>
                      <a:endParaRPr lang="en-US" sz="100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1F3C"/>
                    </a:solidFill>
                  </a:tcPr>
                </a:tc>
                <a:tc>
                  <a:txBody>
                    <a:bodyPr/>
                    <a:lstStyle/>
                    <a:p>
                      <a:pPr marL="0" indent="0" algn="ctr">
                        <a:buNone/>
                      </a:pPr>
                      <a:r>
                        <a:rPr lang="en-US" sz="1000" b="1" dirty="0">
                          <a:solidFill>
                            <a:srgbClr val="FFFFFF"/>
                          </a:solidFill>
                        </a:rPr>
                        <a:t>Cursor</a:t>
                      </a:r>
                      <a:endParaRPr lang="en-US" sz="100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1F3C"/>
                    </a:solidFill>
                  </a:tcPr>
                </a:tc>
                <a:tc>
                  <a:txBody>
                    <a:bodyPr/>
                    <a:lstStyle/>
                    <a:p>
                      <a:pPr marL="0" indent="0" algn="ctr">
                        <a:buNone/>
                      </a:pPr>
                      <a:r>
                        <a:rPr lang="en-US" sz="1000" b="1" dirty="0">
                          <a:solidFill>
                            <a:srgbClr val="FFFFFF"/>
                          </a:solidFill>
                        </a:rPr>
                        <a:t>Replit</a:t>
                      </a:r>
                      <a:endParaRPr lang="en-US" sz="100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0D1F3C"/>
                    </a:solidFill>
                  </a:tcPr>
                </a:tc>
                <a:extLst>
                  <a:ext uri="{0D108BD9-81ED-4DB2-BD59-A6C34878D82A}">
                    <a16:rowId xmlns:a16="http://schemas.microsoft.com/office/drawing/2014/main" val="10000"/>
                  </a:ext>
                </a:extLst>
              </a:tr>
              <a:tr h="342900">
                <a:tc>
                  <a:txBody>
                    <a:bodyPr/>
                    <a:lstStyle/>
                    <a:p>
                      <a:pPr marL="0" indent="0" algn="l">
                        <a:buNone/>
                      </a:pPr>
                      <a:r>
                        <a:rPr lang="en-US" sz="950" b="1" dirty="0">
                          <a:solidFill>
                            <a:srgbClr val="0F172A"/>
                          </a:solidFill>
                        </a:rPr>
                        <a:t>Time to Working App</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~18 min</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~11 min</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1"/>
                  </a:ext>
                </a:extLst>
              </a:tr>
              <a:tr h="342900">
                <a:tc>
                  <a:txBody>
                    <a:bodyPr/>
                    <a:lstStyle/>
                    <a:p>
                      <a:pPr marL="0" indent="0" algn="l">
                        <a:buNone/>
                      </a:pPr>
                      <a:r>
                        <a:rPr lang="en-US" sz="950" b="1" dirty="0">
                          <a:solidFill>
                            <a:srgbClr val="0F172A"/>
                          </a:solidFill>
                        </a:rPr>
                        <a:t>Output: Production-Ready Code?</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6A34A"/>
                          </a:solidFill>
                        </a:rPr>
                        <a:t>✓ Yes</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0F172A"/>
                          </a:solidFill>
                        </a:rPr>
                        <a:t>~ Partial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42900">
                <a:tc>
                  <a:txBody>
                    <a:bodyPr/>
                    <a:lstStyle/>
                    <a:p>
                      <a:pPr marL="0" indent="0" algn="l">
                        <a:buNone/>
                      </a:pPr>
                      <a:r>
                        <a:rPr lang="en-US" sz="950" b="1" dirty="0">
                          <a:solidFill>
                            <a:srgbClr val="0F172A"/>
                          </a:solidFill>
                        </a:rPr>
                        <a:t>Backend Persistence</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SQLite (local)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Replit DB (cloud)</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3"/>
                  </a:ext>
                </a:extLst>
              </a:tr>
              <a:tr h="342900">
                <a:tc>
                  <a:txBody>
                    <a:bodyPr/>
                    <a:lstStyle/>
                    <a:p>
                      <a:pPr marL="0" indent="0" algn="l">
                        <a:buNone/>
                      </a:pPr>
                      <a:r>
                        <a:rPr lang="en-US" sz="950" b="1" dirty="0">
                          <a:solidFill>
                            <a:srgbClr val="0F172A"/>
                          </a:solidFill>
                        </a:rPr>
                        <a:t>Mobile App Capability</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0F172A"/>
                          </a:solidFill>
                        </a:rPr>
                        <a:t>Export (manual)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0F172A"/>
                          </a:solidFill>
                        </a:rPr>
                        <a:t>Web only</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42900">
                <a:tc>
                  <a:txBody>
                    <a:bodyPr/>
                    <a:lstStyle/>
                    <a:p>
                      <a:pPr marL="0" indent="0" algn="l">
                        <a:buNone/>
                      </a:pPr>
                      <a:r>
                        <a:rPr lang="en-US" sz="950" b="1" dirty="0">
                          <a:solidFill>
                            <a:srgbClr val="0F172A"/>
                          </a:solidFill>
                        </a:rPr>
                        <a:t>One-Click Deployment</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DC2626"/>
                          </a:solidFill>
                        </a:rPr>
                        <a:t>✗ No</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16A34A"/>
                          </a:solidFill>
                        </a:rPr>
                        <a:t>✓ Yes</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5"/>
                  </a:ext>
                </a:extLst>
              </a:tr>
              <a:tr h="342900">
                <a:tc>
                  <a:txBody>
                    <a:bodyPr/>
                    <a:lstStyle/>
                    <a:p>
                      <a:pPr marL="0" indent="0" algn="l">
                        <a:buNone/>
                      </a:pPr>
                      <a:r>
                        <a:rPr lang="en-US" sz="950" b="1" dirty="0">
                          <a:solidFill>
                            <a:srgbClr val="0F172A"/>
                          </a:solidFill>
                        </a:rPr>
                        <a:t>Code Export / Ownership</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6A34A"/>
                          </a:solidFill>
                        </a:rPr>
                        <a:t>✓ Full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6A34A"/>
                          </a:solidFill>
                        </a:rPr>
                        <a:t>✓ Full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42900">
                <a:tc>
                  <a:txBody>
                    <a:bodyPr/>
                    <a:lstStyle/>
                    <a:p>
                      <a:pPr marL="0" indent="0" algn="l">
                        <a:buNone/>
                      </a:pPr>
                      <a:r>
                        <a:rPr lang="en-US" sz="950" b="1" dirty="0">
                          <a:solidFill>
                            <a:srgbClr val="0F172A"/>
                          </a:solidFill>
                        </a:rPr>
                        <a:t>Enterprise Audit Logging</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Enterprise tier only</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Team plans</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7"/>
                  </a:ext>
                </a:extLst>
              </a:tr>
              <a:tr h="342900">
                <a:tc>
                  <a:txBody>
                    <a:bodyPr/>
                    <a:lstStyle/>
                    <a:p>
                      <a:pPr marL="0" indent="0" algn="l">
                        <a:buNone/>
                      </a:pPr>
                      <a:r>
                        <a:rPr lang="en-US" sz="950" b="1" dirty="0">
                          <a:solidFill>
                            <a:srgbClr val="0F172A"/>
                          </a:solidFill>
                        </a:rPr>
                        <a:t>Non-Developer Friendly?</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0F172A"/>
                          </a:solidFill>
                        </a:rPr>
                        <a:t>~ Moderate</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16A34A"/>
                          </a:solidFill>
                        </a:rPr>
                        <a:t>✓ High</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42900">
                <a:tc>
                  <a:txBody>
                    <a:bodyPr/>
                    <a:lstStyle/>
                    <a:p>
                      <a:pPr marL="0" indent="0" algn="l">
                        <a:buNone/>
                      </a:pPr>
                      <a:r>
                        <a:rPr lang="en-US" sz="950" b="1" dirty="0">
                          <a:solidFill>
                            <a:srgbClr val="0F172A"/>
                          </a:solidFill>
                        </a:rPr>
                        <a:t>Requires Coding Knowledge?</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Some helpful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tc>
                  <a:txBody>
                    <a:bodyPr/>
                    <a:lstStyle/>
                    <a:p>
                      <a:pPr marL="0" indent="0" algn="ctr">
                        <a:buNone/>
                      </a:pPr>
                      <a:r>
                        <a:rPr lang="en-US" sz="950" dirty="0">
                          <a:solidFill>
                            <a:srgbClr val="0F172A"/>
                          </a:solidFill>
                        </a:rPr>
                        <a:t>Minimal</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8FAFC"/>
                    </a:solidFill>
                  </a:tcPr>
                </a:tc>
                <a:extLst>
                  <a:ext uri="{0D108BD9-81ED-4DB2-BD59-A6C34878D82A}">
                    <a16:rowId xmlns:a16="http://schemas.microsoft.com/office/drawing/2014/main" val="10009"/>
                  </a:ext>
                </a:extLst>
              </a:tr>
              <a:tr h="342900">
                <a:tc>
                  <a:txBody>
                    <a:bodyPr/>
                    <a:lstStyle/>
                    <a:p>
                      <a:pPr marL="0" indent="0" algn="l">
                        <a:buNone/>
                      </a:pPr>
                      <a:r>
                        <a:rPr lang="en-US" sz="950" b="1" dirty="0">
                          <a:solidFill>
                            <a:srgbClr val="0F172A"/>
                          </a:solidFill>
                        </a:rPr>
                        <a:t>App Store Deployment Path</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0F172A"/>
                          </a:solidFill>
                        </a:rPr>
                        <a:t>Manual post-build</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tc>
                  <a:txBody>
                    <a:bodyPr/>
                    <a:lstStyle/>
                    <a:p>
                      <a:pPr marL="0" indent="0" algn="ctr">
                        <a:buNone/>
                      </a:pPr>
                      <a:r>
                        <a:rPr lang="en-US" sz="950" dirty="0">
                          <a:solidFill>
                            <a:srgbClr val="DC2626"/>
                          </a:solidFill>
                        </a:rPr>
                        <a:t>✗ Not supported</a:t>
                      </a:r>
                      <a:endParaRPr lang="en-US" sz="950" dirty="0"/>
                    </a:p>
                  </a:txBody>
                  <a:tcPr marL="76200" marR="76200" marT="50800" marB="50800" anchor="ctr">
                    <a:lnL w="6350" cap="flat" cmpd="sng" algn="ctr">
                      <a:solidFill>
                        <a:srgbClr val="E2E8F0"/>
                      </a:solidFill>
                      <a:prstDash val="solid"/>
                      <a:round/>
                      <a:headEnd type="none" w="med" len="med"/>
                      <a:tailEnd type="none" w="med" len="med"/>
                    </a:lnL>
                    <a:lnR w="6350" cap="flat" cmpd="sng" algn="ctr">
                      <a:solidFill>
                        <a:srgbClr val="E2E8F0"/>
                      </a:solidFill>
                      <a:prstDash val="solid"/>
                      <a:round/>
                      <a:headEnd type="none" w="med" len="med"/>
                      <a:tailEnd type="none" w="med" len="med"/>
                    </a:lnR>
                    <a:lnT w="6350" cap="flat" cmpd="sng" algn="ctr">
                      <a:solidFill>
                        <a:srgbClr val="E2E8F0"/>
                      </a:solidFill>
                      <a:prstDash val="solid"/>
                      <a:round/>
                      <a:headEnd type="none" w="med" len="med"/>
                      <a:tailEnd type="none" w="med" len="med"/>
                    </a:lnT>
                    <a:lnB w="6350" cap="flat" cmpd="sng" algn="ctr">
                      <a:solidFill>
                        <a:srgbClr val="E2E8F0"/>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6" name="Text 3"/>
          <p:cNvSpPr/>
          <p:nvPr/>
        </p:nvSpPr>
        <p:spPr>
          <a:xfrm>
            <a:off x="365760" y="4773168"/>
            <a:ext cx="8412480" cy="164592"/>
          </a:xfrm>
          <a:prstGeom prst="rect">
            <a:avLst/>
          </a:prstGeom>
          <a:noFill/>
          <a:ln/>
        </p:spPr>
        <p:txBody>
          <a:bodyPr wrap="square" lIns="0" tIns="0" rIns="0" bIns="0" rtlCol="0" anchor="ctr"/>
          <a:lstStyle/>
          <a:p>
            <a:pPr marL="0" indent="0">
              <a:buNone/>
            </a:pPr>
            <a:r>
              <a:rPr lang="en-US" sz="800" i="1" dirty="0">
                <a:solidFill>
                  <a:srgbClr val="64748B"/>
                </a:solidFill>
              </a:rPr>
              <a:t>Note: Results based on identical prompt sessions executed March 2026. "~" indicates partial or conditional capability.</a:t>
            </a:r>
            <a:endParaRPr lang="en-US" sz="800" dirty="0"/>
          </a:p>
        </p:txBody>
      </p:sp>
      <p:sp>
        <p:nvSpPr>
          <p:cNvPr id="7" name="Shape 4"/>
          <p:cNvSpPr/>
          <p:nvPr/>
        </p:nvSpPr>
        <p:spPr>
          <a:xfrm>
            <a:off x="0" y="4892040"/>
            <a:ext cx="9144000" cy="251460"/>
          </a:xfrm>
          <a:prstGeom prst="rect">
            <a:avLst/>
          </a:prstGeom>
          <a:solidFill>
            <a:srgbClr val="0D1F3C"/>
          </a:solidFill>
          <a:ln/>
        </p:spPr>
        <p:txBody>
          <a:bodyPr/>
          <a:lstStyle/>
          <a:p>
            <a:endParaRPr lang="en-US"/>
          </a:p>
        </p:txBody>
      </p:sp>
      <p:sp>
        <p:nvSpPr>
          <p:cNvPr id="8" name="Text 5"/>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5" name="Text 6"/>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8 / 35</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F3C"/>
          </a:solidFill>
          <a:ln/>
        </p:spPr>
        <p:txBody>
          <a:bodyPr/>
          <a:lstStyle/>
          <a:p>
            <a:endParaRPr lang="en-US"/>
          </a:p>
        </p:txBody>
      </p:sp>
      <p:sp>
        <p:nvSpPr>
          <p:cNvPr id="3" name="Shape 1"/>
          <p:cNvSpPr/>
          <p:nvPr/>
        </p:nvSpPr>
        <p:spPr>
          <a:xfrm>
            <a:off x="0" y="0"/>
            <a:ext cx="164592" cy="658368"/>
          </a:xfrm>
          <a:prstGeom prst="rect">
            <a:avLst/>
          </a:prstGeom>
          <a:solidFill>
            <a:srgbClr val="F59E0B"/>
          </a:solidFill>
          <a:ln/>
        </p:spPr>
        <p:txBody>
          <a:bodyPr/>
          <a:lstStyle/>
          <a:p>
            <a:endParaRPr lang="en-US"/>
          </a:p>
        </p:txBody>
      </p:sp>
      <p:sp>
        <p:nvSpPr>
          <p:cNvPr id="4" name="Text 2"/>
          <p:cNvSpPr/>
          <p:nvPr/>
        </p:nvSpPr>
        <p:spPr>
          <a:xfrm>
            <a:off x="292608" y="0"/>
            <a:ext cx="6858000" cy="658368"/>
          </a:xfrm>
          <a:prstGeom prst="rect">
            <a:avLst/>
          </a:prstGeom>
          <a:noFill/>
          <a:ln/>
        </p:spPr>
        <p:txBody>
          <a:bodyPr wrap="square" lIns="0" tIns="0" rIns="0" bIns="0" rtlCol="0" anchor="ctr"/>
          <a:lstStyle/>
          <a:p>
            <a:pPr marL="0" indent="0">
              <a:buNone/>
            </a:pPr>
            <a:r>
              <a:rPr lang="en-US" sz="2000" b="1" dirty="0">
                <a:solidFill>
                  <a:srgbClr val="FFFFFF"/>
                </a:solidFill>
              </a:rPr>
              <a:t>SECTION 05  |  Enterprise vs. Individual Vibe Coding</a:t>
            </a:r>
            <a:endParaRPr lang="en-US" sz="2000" dirty="0"/>
          </a:p>
        </p:txBody>
      </p:sp>
      <p:sp>
        <p:nvSpPr>
          <p:cNvPr id="5" name="Text 3"/>
          <p:cNvSpPr/>
          <p:nvPr/>
        </p:nvSpPr>
        <p:spPr>
          <a:xfrm>
            <a:off x="365760" y="777240"/>
            <a:ext cx="8412480" cy="329184"/>
          </a:xfrm>
          <a:prstGeom prst="rect">
            <a:avLst/>
          </a:prstGeom>
          <a:noFill/>
          <a:ln/>
        </p:spPr>
        <p:txBody>
          <a:bodyPr wrap="square" lIns="0" tIns="0" rIns="0" bIns="0" rtlCol="0" anchor="ctr"/>
          <a:lstStyle/>
          <a:p>
            <a:pPr marL="0" indent="0">
              <a:buNone/>
            </a:pPr>
            <a:r>
              <a:rPr lang="en-US" sz="1600" b="1" dirty="0">
                <a:solidFill>
                  <a:srgbClr val="0F172A"/>
                </a:solidFill>
              </a:rPr>
              <a:t>Two Very Different Use Cases — One Emerging Category</a:t>
            </a:r>
            <a:endParaRPr lang="en-US" sz="1600" dirty="0"/>
          </a:p>
        </p:txBody>
      </p:sp>
      <p:sp>
        <p:nvSpPr>
          <p:cNvPr id="6" name="Shape 4"/>
          <p:cNvSpPr/>
          <p:nvPr/>
        </p:nvSpPr>
        <p:spPr>
          <a:xfrm>
            <a:off x="365760" y="1170432"/>
            <a:ext cx="3931920" cy="35661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7" name="Shape 5"/>
          <p:cNvSpPr/>
          <p:nvPr/>
        </p:nvSpPr>
        <p:spPr>
          <a:xfrm>
            <a:off x="365760" y="1170432"/>
            <a:ext cx="3931920" cy="420624"/>
          </a:xfrm>
          <a:prstGeom prst="rect">
            <a:avLst/>
          </a:prstGeom>
          <a:solidFill>
            <a:srgbClr val="0891B2"/>
          </a:solidFill>
          <a:ln/>
        </p:spPr>
        <p:txBody>
          <a:bodyPr/>
          <a:lstStyle/>
          <a:p>
            <a:endParaRPr lang="en-US"/>
          </a:p>
        </p:txBody>
      </p:sp>
      <p:sp>
        <p:nvSpPr>
          <p:cNvPr id="8" name="Text 6"/>
          <p:cNvSpPr/>
          <p:nvPr/>
        </p:nvSpPr>
        <p:spPr>
          <a:xfrm>
            <a:off x="457200" y="1170432"/>
            <a:ext cx="3749040" cy="420624"/>
          </a:xfrm>
          <a:prstGeom prst="rect">
            <a:avLst/>
          </a:prstGeom>
          <a:noFill/>
          <a:ln/>
        </p:spPr>
        <p:txBody>
          <a:bodyPr wrap="square" lIns="0" tIns="0" rIns="0" bIns="0" rtlCol="0" anchor="ctr"/>
          <a:lstStyle/>
          <a:p>
            <a:pPr marL="0" indent="0">
              <a:buNone/>
            </a:pPr>
            <a:r>
              <a:rPr lang="en-US" sz="1100" b="1" dirty="0">
                <a:solidFill>
                  <a:srgbClr val="FFFFFF"/>
                </a:solidFill>
              </a:rPr>
              <a:t>INDIVIDUAL / SOLO DEVELOPER</a:t>
            </a:r>
            <a:endParaRPr lang="en-US" sz="1100" dirty="0"/>
          </a:p>
        </p:txBody>
      </p:sp>
      <p:sp>
        <p:nvSpPr>
          <p:cNvPr id="9" name="Text 7"/>
          <p:cNvSpPr/>
          <p:nvPr/>
        </p:nvSpPr>
        <p:spPr>
          <a:xfrm>
            <a:off x="502920" y="1664208"/>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Best Tools:</a:t>
            </a:r>
            <a:endParaRPr lang="en-US" sz="850" dirty="0"/>
          </a:p>
        </p:txBody>
      </p:sp>
      <p:sp>
        <p:nvSpPr>
          <p:cNvPr id="10" name="Text 8"/>
          <p:cNvSpPr/>
          <p:nvPr/>
        </p:nvSpPr>
        <p:spPr>
          <a:xfrm>
            <a:off x="1737360" y="1664208"/>
            <a:ext cx="2377440" cy="256032"/>
          </a:xfrm>
          <a:prstGeom prst="rect">
            <a:avLst/>
          </a:prstGeom>
          <a:noFill/>
          <a:ln/>
        </p:spPr>
        <p:txBody>
          <a:bodyPr wrap="square" lIns="0" tIns="0" rIns="0" bIns="0" rtlCol="0" anchor="ctr"/>
          <a:lstStyle/>
          <a:p>
            <a:pPr marL="0" indent="0">
              <a:buNone/>
            </a:pPr>
            <a:r>
              <a:rPr lang="en-US" sz="850" dirty="0">
                <a:solidFill>
                  <a:srgbClr val="334155"/>
                </a:solidFill>
              </a:rPr>
              <a:t>Bolt, Lovable, Replit, v0 by Vercel, Base44</a:t>
            </a:r>
            <a:endParaRPr lang="en-US" sz="850" dirty="0"/>
          </a:p>
        </p:txBody>
      </p:sp>
      <p:sp>
        <p:nvSpPr>
          <p:cNvPr id="11" name="Text 9"/>
          <p:cNvSpPr/>
          <p:nvPr/>
        </p:nvSpPr>
        <p:spPr>
          <a:xfrm>
            <a:off x="502920" y="1965960"/>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Primary Use:</a:t>
            </a:r>
            <a:endParaRPr lang="en-US" sz="850" dirty="0"/>
          </a:p>
        </p:txBody>
      </p:sp>
      <p:sp>
        <p:nvSpPr>
          <p:cNvPr id="12" name="Text 10"/>
          <p:cNvSpPr/>
          <p:nvPr/>
        </p:nvSpPr>
        <p:spPr>
          <a:xfrm>
            <a:off x="1737360" y="1965960"/>
            <a:ext cx="2377440" cy="256032"/>
          </a:xfrm>
          <a:prstGeom prst="rect">
            <a:avLst/>
          </a:prstGeom>
          <a:noFill/>
          <a:ln/>
        </p:spPr>
        <p:txBody>
          <a:bodyPr wrap="square" lIns="0" tIns="0" rIns="0" bIns="0" rtlCol="0" anchor="ctr"/>
          <a:lstStyle/>
          <a:p>
            <a:pPr marL="0" indent="0">
              <a:buNone/>
            </a:pPr>
            <a:r>
              <a:rPr lang="en-US" sz="850" dirty="0">
                <a:solidFill>
                  <a:srgbClr val="334155"/>
                </a:solidFill>
              </a:rPr>
              <a:t>Rapid MVP, prototype validation, solo projects</a:t>
            </a:r>
            <a:endParaRPr lang="en-US" sz="850" dirty="0"/>
          </a:p>
        </p:txBody>
      </p:sp>
      <p:sp>
        <p:nvSpPr>
          <p:cNvPr id="13" name="Text 11"/>
          <p:cNvSpPr/>
          <p:nvPr/>
        </p:nvSpPr>
        <p:spPr>
          <a:xfrm>
            <a:off x="502920" y="2267712"/>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Typical Cost:</a:t>
            </a:r>
            <a:endParaRPr lang="en-US" sz="850" dirty="0"/>
          </a:p>
        </p:txBody>
      </p:sp>
      <p:sp>
        <p:nvSpPr>
          <p:cNvPr id="14" name="Text 12"/>
          <p:cNvSpPr/>
          <p:nvPr/>
        </p:nvSpPr>
        <p:spPr>
          <a:xfrm>
            <a:off x="1737360" y="2267712"/>
            <a:ext cx="2377440" cy="256032"/>
          </a:xfrm>
          <a:prstGeom prst="rect">
            <a:avLst/>
          </a:prstGeom>
          <a:noFill/>
          <a:ln/>
        </p:spPr>
        <p:txBody>
          <a:bodyPr wrap="square" lIns="0" tIns="0" rIns="0" bIns="0" rtlCol="0" anchor="ctr"/>
          <a:lstStyle/>
          <a:p>
            <a:pPr marL="0" indent="0">
              <a:buNone/>
            </a:pPr>
            <a:r>
              <a:rPr lang="en-US" sz="850" dirty="0">
                <a:solidFill>
                  <a:srgbClr val="334155"/>
                </a:solidFill>
              </a:rPr>
              <a:t>$0–$30/month subscription</a:t>
            </a:r>
            <a:endParaRPr lang="en-US" sz="850" dirty="0"/>
          </a:p>
        </p:txBody>
      </p:sp>
      <p:sp>
        <p:nvSpPr>
          <p:cNvPr id="15" name="Text 13"/>
          <p:cNvSpPr/>
          <p:nvPr/>
        </p:nvSpPr>
        <p:spPr>
          <a:xfrm>
            <a:off x="502920" y="2569464"/>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Key Feature:</a:t>
            </a:r>
            <a:endParaRPr lang="en-US" sz="850" dirty="0"/>
          </a:p>
        </p:txBody>
      </p:sp>
      <p:sp>
        <p:nvSpPr>
          <p:cNvPr id="16" name="Text 14"/>
          <p:cNvSpPr/>
          <p:nvPr/>
        </p:nvSpPr>
        <p:spPr>
          <a:xfrm>
            <a:off x="1737360" y="2569464"/>
            <a:ext cx="2377440" cy="256032"/>
          </a:xfrm>
          <a:prstGeom prst="rect">
            <a:avLst/>
          </a:prstGeom>
          <a:noFill/>
          <a:ln/>
        </p:spPr>
        <p:txBody>
          <a:bodyPr wrap="square" lIns="0" tIns="0" rIns="0" bIns="0" rtlCol="0" anchor="ctr"/>
          <a:lstStyle/>
          <a:p>
            <a:pPr marL="0" indent="0">
              <a:buNone/>
            </a:pPr>
            <a:r>
              <a:rPr lang="en-US" sz="850" dirty="0">
                <a:solidFill>
                  <a:srgbClr val="334155"/>
                </a:solidFill>
              </a:rPr>
              <a:t>Speed to working prototype (under 30 min)</a:t>
            </a:r>
            <a:endParaRPr lang="en-US" sz="850" dirty="0"/>
          </a:p>
        </p:txBody>
      </p:sp>
      <p:sp>
        <p:nvSpPr>
          <p:cNvPr id="17" name="Text 15"/>
          <p:cNvSpPr/>
          <p:nvPr/>
        </p:nvSpPr>
        <p:spPr>
          <a:xfrm>
            <a:off x="502920" y="2871216"/>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Audit Needs:</a:t>
            </a:r>
            <a:endParaRPr lang="en-US" sz="850" dirty="0"/>
          </a:p>
        </p:txBody>
      </p:sp>
      <p:sp>
        <p:nvSpPr>
          <p:cNvPr id="18" name="Text 16"/>
          <p:cNvSpPr/>
          <p:nvPr/>
        </p:nvSpPr>
        <p:spPr>
          <a:xfrm>
            <a:off x="1737360" y="2871216"/>
            <a:ext cx="2377440" cy="256032"/>
          </a:xfrm>
          <a:prstGeom prst="rect">
            <a:avLst/>
          </a:prstGeom>
          <a:noFill/>
          <a:ln/>
        </p:spPr>
        <p:txBody>
          <a:bodyPr wrap="square" lIns="0" tIns="0" rIns="0" bIns="0" rtlCol="0" anchor="ctr"/>
          <a:lstStyle/>
          <a:p>
            <a:pPr marL="0" indent="0">
              <a:buNone/>
            </a:pPr>
            <a:r>
              <a:rPr lang="en-US" sz="850" dirty="0">
                <a:solidFill>
                  <a:srgbClr val="334155"/>
                </a:solidFill>
              </a:rPr>
              <a:t>None — personal projects</a:t>
            </a:r>
            <a:endParaRPr lang="en-US" sz="850" dirty="0"/>
          </a:p>
        </p:txBody>
      </p:sp>
      <p:sp>
        <p:nvSpPr>
          <p:cNvPr id="19" name="Text 17"/>
          <p:cNvSpPr/>
          <p:nvPr/>
        </p:nvSpPr>
        <p:spPr>
          <a:xfrm>
            <a:off x="502920" y="3172968"/>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Team Features:</a:t>
            </a:r>
            <a:endParaRPr lang="en-US" sz="850" dirty="0"/>
          </a:p>
        </p:txBody>
      </p:sp>
      <p:sp>
        <p:nvSpPr>
          <p:cNvPr id="20" name="Text 18"/>
          <p:cNvSpPr/>
          <p:nvPr/>
        </p:nvSpPr>
        <p:spPr>
          <a:xfrm>
            <a:off x="1737360" y="3172968"/>
            <a:ext cx="2377440" cy="256032"/>
          </a:xfrm>
          <a:prstGeom prst="rect">
            <a:avLst/>
          </a:prstGeom>
          <a:noFill/>
          <a:ln/>
        </p:spPr>
        <p:txBody>
          <a:bodyPr wrap="square" lIns="0" tIns="0" rIns="0" bIns="0" rtlCol="0" anchor="ctr"/>
          <a:lstStyle/>
          <a:p>
            <a:pPr marL="0" indent="0">
              <a:buNone/>
            </a:pPr>
            <a:r>
              <a:rPr lang="en-US" sz="850" dirty="0">
                <a:solidFill>
                  <a:srgbClr val="334155"/>
                </a:solidFill>
              </a:rPr>
              <a:t>Single user sufficient</a:t>
            </a:r>
            <a:endParaRPr lang="en-US" sz="850" dirty="0"/>
          </a:p>
        </p:txBody>
      </p:sp>
      <p:sp>
        <p:nvSpPr>
          <p:cNvPr id="21" name="Text 19"/>
          <p:cNvSpPr/>
          <p:nvPr/>
        </p:nvSpPr>
        <p:spPr>
          <a:xfrm>
            <a:off x="502920" y="3474720"/>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App Store Reach:</a:t>
            </a:r>
            <a:endParaRPr lang="en-US" sz="850" dirty="0"/>
          </a:p>
        </p:txBody>
      </p:sp>
      <p:sp>
        <p:nvSpPr>
          <p:cNvPr id="22" name="Text 20"/>
          <p:cNvSpPr/>
          <p:nvPr/>
        </p:nvSpPr>
        <p:spPr>
          <a:xfrm>
            <a:off x="1737360" y="3474720"/>
            <a:ext cx="2377440" cy="256032"/>
          </a:xfrm>
          <a:prstGeom prst="rect">
            <a:avLst/>
          </a:prstGeom>
          <a:noFill/>
          <a:ln/>
        </p:spPr>
        <p:txBody>
          <a:bodyPr wrap="square" lIns="0" tIns="0" rIns="0" bIns="0" rtlCol="0" anchor="ctr"/>
          <a:lstStyle/>
          <a:p>
            <a:pPr marL="0" indent="0">
              <a:buNone/>
            </a:pPr>
            <a:r>
              <a:rPr lang="en-US" sz="850" dirty="0">
                <a:solidFill>
                  <a:srgbClr val="334155"/>
                </a:solidFill>
              </a:rPr>
              <a:t>Web apps only for most tools</a:t>
            </a:r>
            <a:endParaRPr lang="en-US" sz="850" dirty="0"/>
          </a:p>
        </p:txBody>
      </p:sp>
      <p:sp>
        <p:nvSpPr>
          <p:cNvPr id="23" name="Text 21"/>
          <p:cNvSpPr/>
          <p:nvPr/>
        </p:nvSpPr>
        <p:spPr>
          <a:xfrm>
            <a:off x="502920" y="3776472"/>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Code Ownership:</a:t>
            </a:r>
            <a:endParaRPr lang="en-US" sz="850" dirty="0"/>
          </a:p>
        </p:txBody>
      </p:sp>
      <p:sp>
        <p:nvSpPr>
          <p:cNvPr id="24" name="Text 22"/>
          <p:cNvSpPr/>
          <p:nvPr/>
        </p:nvSpPr>
        <p:spPr>
          <a:xfrm>
            <a:off x="1737360" y="3776472"/>
            <a:ext cx="2377440" cy="256032"/>
          </a:xfrm>
          <a:prstGeom prst="rect">
            <a:avLst/>
          </a:prstGeom>
          <a:noFill/>
          <a:ln/>
        </p:spPr>
        <p:txBody>
          <a:bodyPr wrap="square" lIns="0" tIns="0" rIns="0" bIns="0" rtlCol="0" anchor="ctr"/>
          <a:lstStyle/>
          <a:p>
            <a:pPr marL="0" indent="0">
              <a:buNone/>
            </a:pPr>
            <a:r>
              <a:rPr lang="en-US" sz="850" dirty="0">
                <a:solidFill>
                  <a:srgbClr val="334155"/>
                </a:solidFill>
              </a:rPr>
              <a:t>Export available on most paid tiers</a:t>
            </a:r>
            <a:endParaRPr lang="en-US" sz="850" dirty="0"/>
          </a:p>
        </p:txBody>
      </p:sp>
      <p:sp>
        <p:nvSpPr>
          <p:cNvPr id="25" name="Text 23"/>
          <p:cNvSpPr/>
          <p:nvPr/>
        </p:nvSpPr>
        <p:spPr>
          <a:xfrm>
            <a:off x="502920" y="4078224"/>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Best For:</a:t>
            </a:r>
            <a:endParaRPr lang="en-US" sz="850" dirty="0"/>
          </a:p>
        </p:txBody>
      </p:sp>
      <p:sp>
        <p:nvSpPr>
          <p:cNvPr id="26" name="Text 24"/>
          <p:cNvSpPr/>
          <p:nvPr/>
        </p:nvSpPr>
        <p:spPr>
          <a:xfrm>
            <a:off x="1737360" y="4078224"/>
            <a:ext cx="2377440" cy="256032"/>
          </a:xfrm>
          <a:prstGeom prst="rect">
            <a:avLst/>
          </a:prstGeom>
          <a:noFill/>
          <a:ln/>
        </p:spPr>
        <p:txBody>
          <a:bodyPr wrap="square" lIns="0" tIns="0" rIns="0" bIns="0" rtlCol="0" anchor="ctr"/>
          <a:lstStyle/>
          <a:p>
            <a:pPr marL="0" indent="0">
              <a:buNone/>
            </a:pPr>
            <a:r>
              <a:rPr lang="en-US" sz="850" dirty="0">
                <a:solidFill>
                  <a:srgbClr val="334155"/>
                </a:solidFill>
              </a:rPr>
              <a:t>Entrepreneurs, designers, non-technical founders</a:t>
            </a:r>
            <a:endParaRPr lang="en-US" sz="850" dirty="0"/>
          </a:p>
        </p:txBody>
      </p:sp>
      <p:sp>
        <p:nvSpPr>
          <p:cNvPr id="27" name="Text 25"/>
          <p:cNvSpPr/>
          <p:nvPr/>
        </p:nvSpPr>
        <p:spPr>
          <a:xfrm>
            <a:off x="502920" y="4379976"/>
            <a:ext cx="1188720" cy="256032"/>
          </a:xfrm>
          <a:prstGeom prst="rect">
            <a:avLst/>
          </a:prstGeom>
          <a:noFill/>
          <a:ln/>
        </p:spPr>
        <p:txBody>
          <a:bodyPr wrap="square" lIns="0" tIns="0" rIns="0" bIns="0" rtlCol="0" anchor="ctr"/>
          <a:lstStyle/>
          <a:p>
            <a:pPr marL="0" indent="0">
              <a:buNone/>
            </a:pPr>
            <a:r>
              <a:rPr lang="en-US" sz="850" b="1" dirty="0">
                <a:solidFill>
                  <a:srgbClr val="0891B2"/>
                </a:solidFill>
              </a:rPr>
              <a:t>Risk:</a:t>
            </a:r>
            <a:endParaRPr lang="en-US" sz="850" dirty="0"/>
          </a:p>
        </p:txBody>
      </p:sp>
      <p:sp>
        <p:nvSpPr>
          <p:cNvPr id="28" name="Text 26"/>
          <p:cNvSpPr/>
          <p:nvPr/>
        </p:nvSpPr>
        <p:spPr>
          <a:xfrm>
            <a:off x="1737360" y="4379976"/>
            <a:ext cx="2377440" cy="256032"/>
          </a:xfrm>
          <a:prstGeom prst="rect">
            <a:avLst/>
          </a:prstGeom>
          <a:noFill/>
          <a:ln/>
        </p:spPr>
        <p:txBody>
          <a:bodyPr wrap="square" lIns="0" tIns="0" rIns="0" bIns="0" rtlCol="0" anchor="ctr"/>
          <a:lstStyle/>
          <a:p>
            <a:pPr marL="0" indent="0">
              <a:buNone/>
            </a:pPr>
            <a:r>
              <a:rPr lang="en-US" sz="850" dirty="0">
                <a:solidFill>
                  <a:srgbClr val="334155"/>
                </a:solidFill>
              </a:rPr>
              <a:t>Output quality degrades on complex projects</a:t>
            </a:r>
            <a:endParaRPr lang="en-US" sz="850" dirty="0"/>
          </a:p>
        </p:txBody>
      </p:sp>
      <p:sp>
        <p:nvSpPr>
          <p:cNvPr id="29" name="Shape 27"/>
          <p:cNvSpPr/>
          <p:nvPr/>
        </p:nvSpPr>
        <p:spPr>
          <a:xfrm>
            <a:off x="4846320" y="1170432"/>
            <a:ext cx="3931920" cy="3566160"/>
          </a:xfrm>
          <a:prstGeom prst="rect">
            <a:avLst/>
          </a:prstGeom>
          <a:solidFill>
            <a:srgbClr val="FFFFFF"/>
          </a:solidFill>
          <a:ln/>
          <a:effectLst>
            <a:outerShdw blurRad="101600" dist="38100" dir="8100000" algn="bl" rotWithShape="0">
              <a:srgbClr val="000000">
                <a:alpha val="12000"/>
              </a:srgbClr>
            </a:outerShdw>
          </a:effectLst>
        </p:spPr>
        <p:txBody>
          <a:bodyPr/>
          <a:lstStyle/>
          <a:p>
            <a:endParaRPr lang="en-US"/>
          </a:p>
        </p:txBody>
      </p:sp>
      <p:sp>
        <p:nvSpPr>
          <p:cNvPr id="30" name="Shape 28"/>
          <p:cNvSpPr/>
          <p:nvPr/>
        </p:nvSpPr>
        <p:spPr>
          <a:xfrm>
            <a:off x="4846320" y="1170432"/>
            <a:ext cx="3931920" cy="420624"/>
          </a:xfrm>
          <a:prstGeom prst="rect">
            <a:avLst/>
          </a:prstGeom>
          <a:solidFill>
            <a:srgbClr val="0D1F3C"/>
          </a:solidFill>
          <a:ln/>
        </p:spPr>
        <p:txBody>
          <a:bodyPr/>
          <a:lstStyle/>
          <a:p>
            <a:endParaRPr lang="en-US"/>
          </a:p>
        </p:txBody>
      </p:sp>
      <p:sp>
        <p:nvSpPr>
          <p:cNvPr id="31" name="Text 29"/>
          <p:cNvSpPr/>
          <p:nvPr/>
        </p:nvSpPr>
        <p:spPr>
          <a:xfrm>
            <a:off x="4937760" y="1170432"/>
            <a:ext cx="3749040" cy="420624"/>
          </a:xfrm>
          <a:prstGeom prst="rect">
            <a:avLst/>
          </a:prstGeom>
          <a:noFill/>
          <a:ln/>
        </p:spPr>
        <p:txBody>
          <a:bodyPr wrap="square" lIns="0" tIns="0" rIns="0" bIns="0" rtlCol="0" anchor="ctr"/>
          <a:lstStyle/>
          <a:p>
            <a:pPr marL="0" indent="0">
              <a:buNone/>
            </a:pPr>
            <a:r>
              <a:rPr lang="en-US" sz="1100" b="1" dirty="0">
                <a:solidFill>
                  <a:srgbClr val="FFFFFF"/>
                </a:solidFill>
              </a:rPr>
              <a:t>ENTERPRISE / MULTI-DEV TEAM</a:t>
            </a:r>
            <a:endParaRPr lang="en-US" sz="1100" dirty="0"/>
          </a:p>
        </p:txBody>
      </p:sp>
      <p:sp>
        <p:nvSpPr>
          <p:cNvPr id="32" name="Text 30"/>
          <p:cNvSpPr/>
          <p:nvPr/>
        </p:nvSpPr>
        <p:spPr>
          <a:xfrm>
            <a:off x="4983480" y="1664208"/>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Best Tools:</a:t>
            </a:r>
            <a:endParaRPr lang="en-US" sz="850" dirty="0"/>
          </a:p>
        </p:txBody>
      </p:sp>
      <p:sp>
        <p:nvSpPr>
          <p:cNvPr id="33" name="Text 31"/>
          <p:cNvSpPr/>
          <p:nvPr/>
        </p:nvSpPr>
        <p:spPr>
          <a:xfrm>
            <a:off x="6217920" y="1664208"/>
            <a:ext cx="2377440" cy="256032"/>
          </a:xfrm>
          <a:prstGeom prst="rect">
            <a:avLst/>
          </a:prstGeom>
          <a:noFill/>
          <a:ln/>
        </p:spPr>
        <p:txBody>
          <a:bodyPr wrap="square" lIns="0" tIns="0" rIns="0" bIns="0" rtlCol="0" anchor="ctr"/>
          <a:lstStyle/>
          <a:p>
            <a:pPr marL="0" indent="0">
              <a:buNone/>
            </a:pPr>
            <a:r>
              <a:rPr lang="en-US" sz="850" dirty="0">
                <a:solidFill>
                  <a:srgbClr val="334155"/>
                </a:solidFill>
              </a:rPr>
              <a:t>MS Copilot, GitHub Copilot, Cursor, Replit, Windsurf</a:t>
            </a:r>
            <a:endParaRPr lang="en-US" sz="850" dirty="0"/>
          </a:p>
        </p:txBody>
      </p:sp>
      <p:sp>
        <p:nvSpPr>
          <p:cNvPr id="34" name="Text 32"/>
          <p:cNvSpPr/>
          <p:nvPr/>
        </p:nvSpPr>
        <p:spPr>
          <a:xfrm>
            <a:off x="4983480" y="1965960"/>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Primary Use:</a:t>
            </a:r>
            <a:endParaRPr lang="en-US" sz="850" dirty="0"/>
          </a:p>
        </p:txBody>
      </p:sp>
      <p:sp>
        <p:nvSpPr>
          <p:cNvPr id="35" name="Text 33"/>
          <p:cNvSpPr/>
          <p:nvPr/>
        </p:nvSpPr>
        <p:spPr>
          <a:xfrm>
            <a:off x="6217920" y="1965960"/>
            <a:ext cx="2377440" cy="256032"/>
          </a:xfrm>
          <a:prstGeom prst="rect">
            <a:avLst/>
          </a:prstGeom>
          <a:noFill/>
          <a:ln/>
        </p:spPr>
        <p:txBody>
          <a:bodyPr wrap="square" lIns="0" tIns="0" rIns="0" bIns="0" rtlCol="0" anchor="ctr"/>
          <a:lstStyle/>
          <a:p>
            <a:pPr marL="0" indent="0">
              <a:buNone/>
            </a:pPr>
            <a:r>
              <a:rPr lang="en-US" sz="850" dirty="0">
                <a:solidFill>
                  <a:srgbClr val="334155"/>
                </a:solidFill>
              </a:rPr>
              <a:t>Production apps, internal tools, regulated workflows</a:t>
            </a:r>
            <a:endParaRPr lang="en-US" sz="850" dirty="0"/>
          </a:p>
        </p:txBody>
      </p:sp>
      <p:sp>
        <p:nvSpPr>
          <p:cNvPr id="36" name="Text 34"/>
          <p:cNvSpPr/>
          <p:nvPr/>
        </p:nvSpPr>
        <p:spPr>
          <a:xfrm>
            <a:off x="4983480" y="2267712"/>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Typical Cost:</a:t>
            </a:r>
            <a:endParaRPr lang="en-US" sz="850" dirty="0"/>
          </a:p>
        </p:txBody>
      </p:sp>
      <p:sp>
        <p:nvSpPr>
          <p:cNvPr id="37" name="Text 35"/>
          <p:cNvSpPr/>
          <p:nvPr/>
        </p:nvSpPr>
        <p:spPr>
          <a:xfrm>
            <a:off x="6217920" y="2267712"/>
            <a:ext cx="2377440" cy="256032"/>
          </a:xfrm>
          <a:prstGeom prst="rect">
            <a:avLst/>
          </a:prstGeom>
          <a:noFill/>
          <a:ln/>
        </p:spPr>
        <p:txBody>
          <a:bodyPr wrap="square" lIns="0" tIns="0" rIns="0" bIns="0" rtlCol="0" anchor="ctr"/>
          <a:lstStyle/>
          <a:p>
            <a:pPr marL="0" indent="0">
              <a:buNone/>
            </a:pPr>
            <a:r>
              <a:rPr lang="en-US" sz="850" dirty="0">
                <a:solidFill>
                  <a:srgbClr val="334155"/>
                </a:solidFill>
              </a:rPr>
              <a:t>$19–$40+/user/month or enterprise custom</a:t>
            </a:r>
            <a:endParaRPr lang="en-US" sz="850" dirty="0"/>
          </a:p>
        </p:txBody>
      </p:sp>
      <p:sp>
        <p:nvSpPr>
          <p:cNvPr id="38" name="Text 36"/>
          <p:cNvSpPr/>
          <p:nvPr/>
        </p:nvSpPr>
        <p:spPr>
          <a:xfrm>
            <a:off x="4983480" y="2569464"/>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Key Feature:</a:t>
            </a:r>
            <a:endParaRPr lang="en-US" sz="850" dirty="0"/>
          </a:p>
        </p:txBody>
      </p:sp>
      <p:sp>
        <p:nvSpPr>
          <p:cNvPr id="39" name="Text 37"/>
          <p:cNvSpPr/>
          <p:nvPr/>
        </p:nvSpPr>
        <p:spPr>
          <a:xfrm>
            <a:off x="6217920" y="2569464"/>
            <a:ext cx="2377440" cy="256032"/>
          </a:xfrm>
          <a:prstGeom prst="rect">
            <a:avLst/>
          </a:prstGeom>
          <a:noFill/>
          <a:ln/>
        </p:spPr>
        <p:txBody>
          <a:bodyPr wrap="square" lIns="0" tIns="0" rIns="0" bIns="0" rtlCol="0" anchor="ctr"/>
          <a:lstStyle/>
          <a:p>
            <a:pPr marL="0" indent="0">
              <a:buNone/>
            </a:pPr>
            <a:r>
              <a:rPr lang="en-US" sz="850" dirty="0">
                <a:solidFill>
                  <a:srgbClr val="334155"/>
                </a:solidFill>
              </a:rPr>
              <a:t>Governance, audit trails, SSO, RBAC</a:t>
            </a:r>
            <a:endParaRPr lang="en-US" sz="850" dirty="0"/>
          </a:p>
        </p:txBody>
      </p:sp>
      <p:sp>
        <p:nvSpPr>
          <p:cNvPr id="40" name="Text 38"/>
          <p:cNvSpPr/>
          <p:nvPr/>
        </p:nvSpPr>
        <p:spPr>
          <a:xfrm>
            <a:off x="4983480" y="2871216"/>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Audit Needs:</a:t>
            </a:r>
            <a:endParaRPr lang="en-US" sz="850" dirty="0"/>
          </a:p>
        </p:txBody>
      </p:sp>
      <p:sp>
        <p:nvSpPr>
          <p:cNvPr id="41" name="Text 39"/>
          <p:cNvSpPr/>
          <p:nvPr/>
        </p:nvSpPr>
        <p:spPr>
          <a:xfrm>
            <a:off x="6217920" y="2871216"/>
            <a:ext cx="2377440" cy="256032"/>
          </a:xfrm>
          <a:prstGeom prst="rect">
            <a:avLst/>
          </a:prstGeom>
          <a:noFill/>
          <a:ln/>
        </p:spPr>
        <p:txBody>
          <a:bodyPr wrap="square" lIns="0" tIns="0" rIns="0" bIns="0" rtlCol="0" anchor="ctr"/>
          <a:lstStyle/>
          <a:p>
            <a:pPr marL="0" indent="0">
              <a:buNone/>
            </a:pPr>
            <a:r>
              <a:rPr lang="en-US" sz="850" dirty="0">
                <a:solidFill>
                  <a:srgbClr val="334155"/>
                </a:solidFill>
              </a:rPr>
              <a:t>Critical — SOC 2, HIPAA, GDPR compliance</a:t>
            </a:r>
            <a:endParaRPr lang="en-US" sz="850" dirty="0"/>
          </a:p>
        </p:txBody>
      </p:sp>
      <p:sp>
        <p:nvSpPr>
          <p:cNvPr id="42" name="Text 40"/>
          <p:cNvSpPr/>
          <p:nvPr/>
        </p:nvSpPr>
        <p:spPr>
          <a:xfrm>
            <a:off x="4983480" y="3172968"/>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Team Features:</a:t>
            </a:r>
            <a:endParaRPr lang="en-US" sz="850" dirty="0"/>
          </a:p>
        </p:txBody>
      </p:sp>
      <p:sp>
        <p:nvSpPr>
          <p:cNvPr id="43" name="Text 41"/>
          <p:cNvSpPr/>
          <p:nvPr/>
        </p:nvSpPr>
        <p:spPr>
          <a:xfrm>
            <a:off x="6217920" y="3172968"/>
            <a:ext cx="2377440" cy="256032"/>
          </a:xfrm>
          <a:prstGeom prst="rect">
            <a:avLst/>
          </a:prstGeom>
          <a:noFill/>
          <a:ln/>
        </p:spPr>
        <p:txBody>
          <a:bodyPr wrap="square" lIns="0" tIns="0" rIns="0" bIns="0" rtlCol="0" anchor="ctr"/>
          <a:lstStyle/>
          <a:p>
            <a:pPr marL="0" indent="0">
              <a:buNone/>
            </a:pPr>
            <a:r>
              <a:rPr lang="en-US" sz="850" dirty="0">
                <a:solidFill>
                  <a:srgbClr val="334155"/>
                </a:solidFill>
              </a:rPr>
              <a:t>Multi-dev, branching, role controls essential</a:t>
            </a:r>
            <a:endParaRPr lang="en-US" sz="850" dirty="0"/>
          </a:p>
        </p:txBody>
      </p:sp>
      <p:sp>
        <p:nvSpPr>
          <p:cNvPr id="44" name="Text 42"/>
          <p:cNvSpPr/>
          <p:nvPr/>
        </p:nvSpPr>
        <p:spPr>
          <a:xfrm>
            <a:off x="4983480" y="3474720"/>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App Store Reach:</a:t>
            </a:r>
            <a:endParaRPr lang="en-US" sz="850" dirty="0"/>
          </a:p>
        </p:txBody>
      </p:sp>
      <p:sp>
        <p:nvSpPr>
          <p:cNvPr id="45" name="Text 43"/>
          <p:cNvSpPr/>
          <p:nvPr/>
        </p:nvSpPr>
        <p:spPr>
          <a:xfrm>
            <a:off x="6217920" y="3474720"/>
            <a:ext cx="2377440" cy="256032"/>
          </a:xfrm>
          <a:prstGeom prst="rect">
            <a:avLst/>
          </a:prstGeom>
          <a:noFill/>
          <a:ln/>
        </p:spPr>
        <p:txBody>
          <a:bodyPr wrap="square" lIns="0" tIns="0" rIns="0" bIns="0" rtlCol="0" anchor="ctr"/>
          <a:lstStyle/>
          <a:p>
            <a:pPr marL="0" indent="0">
              <a:buNone/>
            </a:pPr>
            <a:r>
              <a:rPr lang="en-US" sz="850" dirty="0">
                <a:solidFill>
                  <a:srgbClr val="334155"/>
                </a:solidFill>
              </a:rPr>
              <a:t>Full iOS/Android possible on select platforms</a:t>
            </a:r>
            <a:endParaRPr lang="en-US" sz="850" dirty="0"/>
          </a:p>
        </p:txBody>
      </p:sp>
      <p:sp>
        <p:nvSpPr>
          <p:cNvPr id="46" name="Text 44"/>
          <p:cNvSpPr/>
          <p:nvPr/>
        </p:nvSpPr>
        <p:spPr>
          <a:xfrm>
            <a:off x="4983480" y="3776472"/>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Code Ownership:</a:t>
            </a:r>
            <a:endParaRPr lang="en-US" sz="850" dirty="0"/>
          </a:p>
        </p:txBody>
      </p:sp>
      <p:sp>
        <p:nvSpPr>
          <p:cNvPr id="47" name="Text 45"/>
          <p:cNvSpPr/>
          <p:nvPr/>
        </p:nvSpPr>
        <p:spPr>
          <a:xfrm>
            <a:off x="6217920" y="3776472"/>
            <a:ext cx="2377440" cy="256032"/>
          </a:xfrm>
          <a:prstGeom prst="rect">
            <a:avLst/>
          </a:prstGeom>
          <a:noFill/>
          <a:ln/>
        </p:spPr>
        <p:txBody>
          <a:bodyPr wrap="square" lIns="0" tIns="0" rIns="0" bIns="0" rtlCol="0" anchor="ctr"/>
          <a:lstStyle/>
          <a:p>
            <a:pPr marL="0" indent="0">
              <a:buNone/>
            </a:pPr>
            <a:r>
              <a:rPr lang="en-US" sz="850" dirty="0">
                <a:solidFill>
                  <a:srgbClr val="334155"/>
                </a:solidFill>
              </a:rPr>
              <a:t>Full export + Git integration expected</a:t>
            </a:r>
            <a:endParaRPr lang="en-US" sz="850" dirty="0"/>
          </a:p>
        </p:txBody>
      </p:sp>
      <p:sp>
        <p:nvSpPr>
          <p:cNvPr id="48" name="Text 46"/>
          <p:cNvSpPr/>
          <p:nvPr/>
        </p:nvSpPr>
        <p:spPr>
          <a:xfrm>
            <a:off x="4983480" y="4078224"/>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Best For:</a:t>
            </a:r>
            <a:endParaRPr lang="en-US" sz="850" dirty="0"/>
          </a:p>
        </p:txBody>
      </p:sp>
      <p:sp>
        <p:nvSpPr>
          <p:cNvPr id="49" name="Text 47"/>
          <p:cNvSpPr/>
          <p:nvPr/>
        </p:nvSpPr>
        <p:spPr>
          <a:xfrm>
            <a:off x="6217920" y="4078224"/>
            <a:ext cx="2377440" cy="256032"/>
          </a:xfrm>
          <a:prstGeom prst="rect">
            <a:avLst/>
          </a:prstGeom>
          <a:noFill/>
          <a:ln/>
        </p:spPr>
        <p:txBody>
          <a:bodyPr wrap="square" lIns="0" tIns="0" rIns="0" bIns="0" rtlCol="0" anchor="ctr"/>
          <a:lstStyle/>
          <a:p>
            <a:pPr marL="0" indent="0">
              <a:buNone/>
            </a:pPr>
            <a:r>
              <a:rPr lang="en-US" sz="850" dirty="0">
                <a:solidFill>
                  <a:srgbClr val="334155"/>
                </a:solidFill>
              </a:rPr>
              <a:t>Dev teams, CTOs, regulated industries</a:t>
            </a:r>
            <a:endParaRPr lang="en-US" sz="850" dirty="0"/>
          </a:p>
        </p:txBody>
      </p:sp>
      <p:sp>
        <p:nvSpPr>
          <p:cNvPr id="50" name="Text 48"/>
          <p:cNvSpPr/>
          <p:nvPr/>
        </p:nvSpPr>
        <p:spPr>
          <a:xfrm>
            <a:off x="4983480" y="4379976"/>
            <a:ext cx="1188720" cy="256032"/>
          </a:xfrm>
          <a:prstGeom prst="rect">
            <a:avLst/>
          </a:prstGeom>
          <a:noFill/>
          <a:ln/>
        </p:spPr>
        <p:txBody>
          <a:bodyPr wrap="square" lIns="0" tIns="0" rIns="0" bIns="0" rtlCol="0" anchor="ctr"/>
          <a:lstStyle/>
          <a:p>
            <a:pPr marL="0" indent="0">
              <a:buNone/>
            </a:pPr>
            <a:r>
              <a:rPr lang="en-US" sz="850" b="1" dirty="0">
                <a:solidFill>
                  <a:srgbClr val="0D1F3C"/>
                </a:solidFill>
              </a:rPr>
              <a:t>Risk:</a:t>
            </a:r>
            <a:endParaRPr lang="en-US" sz="850" dirty="0"/>
          </a:p>
        </p:txBody>
      </p:sp>
      <p:sp>
        <p:nvSpPr>
          <p:cNvPr id="51" name="Text 49"/>
          <p:cNvSpPr/>
          <p:nvPr/>
        </p:nvSpPr>
        <p:spPr>
          <a:xfrm>
            <a:off x="6217920" y="4379976"/>
            <a:ext cx="2377440" cy="256032"/>
          </a:xfrm>
          <a:prstGeom prst="rect">
            <a:avLst/>
          </a:prstGeom>
          <a:noFill/>
          <a:ln/>
        </p:spPr>
        <p:txBody>
          <a:bodyPr wrap="square" lIns="0" tIns="0" rIns="0" bIns="0" rtlCol="0" anchor="ctr"/>
          <a:lstStyle/>
          <a:p>
            <a:pPr marL="0" indent="0">
              <a:buNone/>
            </a:pPr>
            <a:r>
              <a:rPr lang="en-US" sz="850" dirty="0">
                <a:solidFill>
                  <a:srgbClr val="334155"/>
                </a:solidFill>
              </a:rPr>
              <a:t>Most tools not enterprise-ready; data governance gaps</a:t>
            </a:r>
            <a:endParaRPr lang="en-US" sz="850" dirty="0"/>
          </a:p>
        </p:txBody>
      </p:sp>
      <p:sp>
        <p:nvSpPr>
          <p:cNvPr id="52" name="Shape 50"/>
          <p:cNvSpPr/>
          <p:nvPr/>
        </p:nvSpPr>
        <p:spPr>
          <a:xfrm>
            <a:off x="0" y="4892040"/>
            <a:ext cx="9144000" cy="251460"/>
          </a:xfrm>
          <a:prstGeom prst="rect">
            <a:avLst/>
          </a:prstGeom>
          <a:solidFill>
            <a:srgbClr val="0D1F3C"/>
          </a:solidFill>
          <a:ln/>
        </p:spPr>
        <p:txBody>
          <a:bodyPr/>
          <a:lstStyle/>
          <a:p>
            <a:endParaRPr lang="en-US"/>
          </a:p>
        </p:txBody>
      </p:sp>
      <p:sp>
        <p:nvSpPr>
          <p:cNvPr id="53" name="Text 51"/>
          <p:cNvSpPr/>
          <p:nvPr/>
        </p:nvSpPr>
        <p:spPr>
          <a:xfrm>
            <a:off x="274320" y="4892040"/>
            <a:ext cx="7315200" cy="251460"/>
          </a:xfrm>
          <a:prstGeom prst="rect">
            <a:avLst/>
          </a:prstGeom>
          <a:noFill/>
          <a:ln/>
        </p:spPr>
        <p:txBody>
          <a:bodyPr wrap="square" lIns="0" tIns="0" rIns="0" bIns="0" rtlCol="0" anchor="ctr"/>
          <a:lstStyle/>
          <a:p>
            <a:pPr marL="0" indent="0">
              <a:buNone/>
            </a:pPr>
            <a:r>
              <a:rPr lang="en-US" sz="700" dirty="0">
                <a:solidFill>
                  <a:srgbClr val="8BA5C5"/>
                </a:solidFill>
              </a:rPr>
              <a:t>VIBIN LABS RESEARCH  |  ENTERPRISE CLASS VIBE CODING MARKET OUTLOOK  |  CONFIDENTIAL</a:t>
            </a:r>
            <a:endParaRPr lang="en-US" sz="700" dirty="0"/>
          </a:p>
        </p:txBody>
      </p:sp>
      <p:sp>
        <p:nvSpPr>
          <p:cNvPr id="54" name="Text 52"/>
          <p:cNvSpPr/>
          <p:nvPr/>
        </p:nvSpPr>
        <p:spPr>
          <a:xfrm>
            <a:off x="8229600" y="4892040"/>
            <a:ext cx="731520" cy="251460"/>
          </a:xfrm>
          <a:prstGeom prst="rect">
            <a:avLst/>
          </a:prstGeom>
          <a:noFill/>
          <a:ln/>
        </p:spPr>
        <p:txBody>
          <a:bodyPr wrap="square" lIns="0" tIns="0" rIns="0" bIns="0" rtlCol="0" anchor="ctr"/>
          <a:lstStyle/>
          <a:p>
            <a:pPr marL="0" indent="0" algn="r">
              <a:buNone/>
            </a:pPr>
            <a:r>
              <a:rPr lang="en-US" sz="800" dirty="0">
                <a:solidFill>
                  <a:srgbClr val="FFFFFF"/>
                </a:solidFill>
              </a:rPr>
              <a:t>9 / 35</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6870</Words>
  <Application>Microsoft Macintosh PowerPoint</Application>
  <PresentationFormat>On-screen Show (16:9)</PresentationFormat>
  <Paragraphs>836</Paragraphs>
  <Slides>35</Slides>
  <Notes>35</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35</vt:i4>
      </vt:variant>
    </vt:vector>
  </HeadingPairs>
  <TitlesOfParts>
    <vt:vector size="37"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Enterprise Class Vibe Coding Market Outlook</dc:title>
  <dc:subject>PptxGenJS Presentation</dc:subject>
  <dc:creator>Vibin Labs Research</dc:creator>
  <cp:lastModifiedBy>Timothy Gaynor</cp:lastModifiedBy>
  <cp:revision>1</cp:revision>
  <dcterms:created xsi:type="dcterms:W3CDTF">2026-03-10T16:02:24Z</dcterms:created>
  <dcterms:modified xsi:type="dcterms:W3CDTF">2026-03-10T16:13:49Z</dcterms:modified>
</cp:coreProperties>
</file>